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25"/>
  </p:notesMasterIdLst>
  <p:handoutMasterIdLst>
    <p:handoutMasterId r:id="rId26"/>
  </p:handoutMasterIdLst>
  <p:sldIdLst>
    <p:sldId id="309" r:id="rId2"/>
    <p:sldId id="358" r:id="rId3"/>
    <p:sldId id="359" r:id="rId4"/>
    <p:sldId id="360" r:id="rId5"/>
    <p:sldId id="361" r:id="rId6"/>
    <p:sldId id="362" r:id="rId7"/>
    <p:sldId id="363" r:id="rId8"/>
    <p:sldId id="364" r:id="rId9"/>
    <p:sldId id="365" r:id="rId10"/>
    <p:sldId id="318" r:id="rId11"/>
    <p:sldId id="319" r:id="rId12"/>
    <p:sldId id="320" r:id="rId13"/>
    <p:sldId id="325" r:id="rId14"/>
    <p:sldId id="326" r:id="rId15"/>
    <p:sldId id="327" r:id="rId16"/>
    <p:sldId id="366" r:id="rId17"/>
    <p:sldId id="328" r:id="rId18"/>
    <p:sldId id="340" r:id="rId19"/>
    <p:sldId id="356" r:id="rId20"/>
    <p:sldId id="368" r:id="rId21"/>
    <p:sldId id="370" r:id="rId22"/>
    <p:sldId id="371" r:id="rId23"/>
    <p:sldId id="292" r:id="rId24"/>
  </p:sldIdLst>
  <p:sldSz cx="9144000" cy="6858000" type="screen4x3"/>
  <p:notesSz cx="7010400" cy="9296400"/>
  <p:embeddedFontLst>
    <p:embeddedFont>
      <p:font typeface="Franklin Gothic Medium" panose="020B0603020102020204" pitchFamily="34" charset="0"/>
      <p:regular r:id="rId27"/>
      <p:italic r:id="rId28"/>
    </p:embeddedFont>
    <p:embeddedFont>
      <p:font typeface="Franklin Gothic Book" panose="020B0503020102020204" pitchFamily="34" charset="0"/>
      <p:regular r:id="rId29"/>
      <p:italic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44">
          <p15:clr>
            <a:srgbClr val="A4A3A4"/>
          </p15:clr>
        </p15:guide>
        <p15:guide id="3" orient="horz" pos="4176">
          <p15:clr>
            <a:srgbClr val="A4A3A4"/>
          </p15:clr>
        </p15:guide>
        <p15:guide id="4" orient="horz" pos="4234">
          <p15:clr>
            <a:srgbClr val="A4A3A4"/>
          </p15:clr>
        </p15:guide>
        <p15:guide id="5" orient="horz" pos="3888">
          <p15:clr>
            <a:srgbClr val="A4A3A4"/>
          </p15:clr>
        </p15:guide>
        <p15:guide id="6" orient="horz" pos="720">
          <p15:clr>
            <a:srgbClr val="A4A3A4"/>
          </p15:clr>
        </p15:guide>
        <p15:guide id="7" orient="horz" pos="864">
          <p15:clr>
            <a:srgbClr val="A4A3A4"/>
          </p15:clr>
        </p15:guide>
        <p15:guide id="8" pos="2880">
          <p15:clr>
            <a:srgbClr val="A4A3A4"/>
          </p15:clr>
        </p15:guide>
        <p15:guide id="9" pos="144">
          <p15:clr>
            <a:srgbClr val="A4A3A4"/>
          </p15:clr>
        </p15:guide>
        <p15:guide id="10" pos="5614">
          <p15:clr>
            <a:srgbClr val="A4A3A4"/>
          </p15:clr>
        </p15:guide>
        <p15:guide id="11" pos="2390">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risti Sarmiento"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000000"/>
    <a:srgbClr val="FB800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44" autoAdjust="0"/>
    <p:restoredTop sz="81008" autoAdjust="0"/>
  </p:normalViewPr>
  <p:slideViewPr>
    <p:cSldViewPr>
      <p:cViewPr varScale="1">
        <p:scale>
          <a:sx n="112" d="100"/>
          <a:sy n="112" d="100"/>
        </p:scale>
        <p:origin x="1092" y="108"/>
      </p:cViewPr>
      <p:guideLst>
        <p:guide orient="horz" pos="2160"/>
        <p:guide orient="horz" pos="144"/>
        <p:guide orient="horz" pos="4176"/>
        <p:guide orient="horz" pos="4234"/>
        <p:guide orient="horz" pos="3888"/>
        <p:guide orient="horz" pos="720"/>
        <p:guide orient="horz" pos="864"/>
        <p:guide pos="2880"/>
        <p:guide pos="144"/>
        <p:guide pos="5614"/>
        <p:guide pos="239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2022" y="-90"/>
      </p:cViewPr>
      <p:guideLst>
        <p:guide orient="horz" pos="2928"/>
        <p:guide pos="2208"/>
      </p:guideLst>
    </p:cSldViewPr>
  </p:notesViewPr>
  <p:gridSpacing cx="45720" cy="4572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Age</a:t>
            </a:r>
            <a:endParaRPr lang="en-US" sz="1800" dirty="0"/>
          </a:p>
        </c:rich>
      </c:tx>
      <c:overlay val="0"/>
    </c:title>
    <c:autoTitleDeleted val="0"/>
    <c:plotArea>
      <c:layout>
        <c:manualLayout>
          <c:layoutTarget val="inner"/>
          <c:xMode val="edge"/>
          <c:yMode val="edge"/>
          <c:x val="0.1648225669925131"/>
          <c:y val="0.24400612423447071"/>
          <c:w val="0.66480117707059261"/>
          <c:h val="0.60501531058618463"/>
        </c:manualLayout>
      </c:layout>
      <c:pieChart>
        <c:varyColors val="1"/>
        <c:ser>
          <c:idx val="0"/>
          <c:order val="0"/>
          <c:tx>
            <c:strRef>
              <c:f>Sheet1!$B$1</c:f>
              <c:strCache>
                <c:ptCount val="1"/>
                <c:pt idx="0">
                  <c:v>Teens</c:v>
                </c:pt>
              </c:strCache>
            </c:strRef>
          </c:tx>
          <c:dPt>
            <c:idx val="0"/>
            <c:bubble3D val="0"/>
            <c:spPr>
              <a:solidFill>
                <a:srgbClr val="FF0000"/>
              </a:solidFill>
            </c:spPr>
          </c:dPt>
          <c:dPt>
            <c:idx val="1"/>
            <c:bubble3D val="0"/>
            <c:spPr>
              <a:solidFill>
                <a:srgbClr val="FFC000"/>
              </a:solidFill>
            </c:spPr>
          </c:dPt>
          <c:dPt>
            <c:idx val="2"/>
            <c:bubble3D val="0"/>
            <c:spPr>
              <a:solidFill>
                <a:srgbClr val="FFFF00"/>
              </a:solidFill>
            </c:spPr>
          </c:dPt>
          <c:dPt>
            <c:idx val="3"/>
            <c:bubble3D val="0"/>
            <c:spPr>
              <a:solidFill>
                <a:srgbClr val="92D050"/>
              </a:solidFill>
            </c:spPr>
          </c:dPt>
          <c:dPt>
            <c:idx val="4"/>
            <c:bubble3D val="0"/>
            <c:spPr>
              <a:solidFill>
                <a:srgbClr val="00B0F0"/>
              </a:solidFill>
            </c:spPr>
          </c:dPt>
          <c:dLbls>
            <c:dLbl>
              <c:idx val="0"/>
              <c:layout>
                <c:manualLayout>
                  <c:x val="-5.801715904344292E-4"/>
                  <c:y val="0.12311461067366579"/>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9.78636995720574E-2"/>
                  <c:y val="0.13522191937546271"/>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1849127507487676"/>
                  <c:y val="-0.1706945285685442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6217430238812469"/>
                  <c:y val="-8.6058954169190485E-3"/>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0218696329922026E-2"/>
                  <c:y val="0.15558048993875764"/>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baseline="0">
                    <a:solidFill>
                      <a:schemeClr val="tx1">
                        <a:lumMod val="75000"/>
                        <a:lumOff val="25000"/>
                      </a:schemeClr>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numRef>
              <c:f>Sheet1!$A$2:$A$6</c:f>
              <c:numCache>
                <c:formatCode>General</c:formatCode>
                <c:ptCount val="5"/>
                <c:pt idx="0">
                  <c:v>10</c:v>
                </c:pt>
                <c:pt idx="1">
                  <c:v>11</c:v>
                </c:pt>
                <c:pt idx="2">
                  <c:v>12</c:v>
                </c:pt>
                <c:pt idx="3">
                  <c:v>13</c:v>
                </c:pt>
                <c:pt idx="4">
                  <c:v>14</c:v>
                </c:pt>
              </c:numCache>
            </c:numRef>
          </c:cat>
          <c:val>
            <c:numRef>
              <c:f>Sheet1!$B$2:$B$6</c:f>
              <c:numCache>
                <c:formatCode>0%</c:formatCode>
                <c:ptCount val="5"/>
                <c:pt idx="0">
                  <c:v>3.0000000000000051E-2</c:v>
                </c:pt>
                <c:pt idx="1">
                  <c:v>0.16000000000000006</c:v>
                </c:pt>
                <c:pt idx="2">
                  <c:v>0.42000000000000032</c:v>
                </c:pt>
                <c:pt idx="3">
                  <c:v>0.26</c:v>
                </c:pt>
                <c:pt idx="4">
                  <c:v>0.13</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8748559785312477"/>
          <c:y val="0.29474504789465433"/>
          <c:w val="0.16121944665954324"/>
          <c:h val="0.4844492563429573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Grade</a:t>
            </a:r>
            <a:endParaRPr lang="en-US" sz="1800" dirty="0"/>
          </a:p>
        </c:rich>
      </c:tx>
      <c:overlay val="0"/>
    </c:title>
    <c:autoTitleDeleted val="0"/>
    <c:plotArea>
      <c:layout>
        <c:manualLayout>
          <c:layoutTarget val="inner"/>
          <c:xMode val="edge"/>
          <c:yMode val="edge"/>
          <c:x val="0.16482256699251305"/>
          <c:y val="0.24400612423447071"/>
          <c:w val="0.66480117707059305"/>
          <c:h val="0.60501531058618485"/>
        </c:manualLayout>
      </c:layout>
      <c:pieChart>
        <c:varyColors val="1"/>
        <c:ser>
          <c:idx val="0"/>
          <c:order val="0"/>
          <c:tx>
            <c:strRef>
              <c:f>Sheet1!$B$1</c:f>
              <c:strCache>
                <c:ptCount val="1"/>
                <c:pt idx="0">
                  <c:v>Teens</c:v>
                </c:pt>
              </c:strCache>
            </c:strRef>
          </c:tx>
          <c:dPt>
            <c:idx val="0"/>
            <c:bubble3D val="0"/>
            <c:spPr>
              <a:solidFill>
                <a:srgbClr val="FF0000"/>
              </a:solidFill>
            </c:spPr>
          </c:dPt>
          <c:dPt>
            <c:idx val="1"/>
            <c:bubble3D val="0"/>
            <c:spPr>
              <a:solidFill>
                <a:srgbClr val="FFC000"/>
              </a:solidFill>
            </c:spPr>
          </c:dPt>
          <c:dPt>
            <c:idx val="2"/>
            <c:bubble3D val="0"/>
            <c:spPr>
              <a:solidFill>
                <a:srgbClr val="FFFF00"/>
              </a:solidFill>
            </c:spPr>
          </c:dPt>
          <c:dPt>
            <c:idx val="3"/>
            <c:bubble3D val="0"/>
            <c:spPr>
              <a:solidFill>
                <a:srgbClr val="92D050"/>
              </a:solidFill>
            </c:spPr>
          </c:dPt>
          <c:dPt>
            <c:idx val="4"/>
            <c:bubble3D val="0"/>
            <c:spPr>
              <a:solidFill>
                <a:srgbClr val="00B0F0"/>
              </a:solidFill>
            </c:spPr>
          </c:dPt>
          <c:dLbls>
            <c:dLbl>
              <c:idx val="0"/>
              <c:layout>
                <c:manualLayout>
                  <c:x val="5.5243679278068501E-3"/>
                  <c:y val="0.11755905511811024"/>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6.2956067984382032E-3"/>
                  <c:y val="0.1922020997375328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7505848581463648"/>
                  <c:y val="3.651546761782986E-3"/>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0.12907676290208836"/>
                  <c:y val="-0.13722239047042215"/>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0.12905501247585222"/>
                  <c:y val="0.14845800524934391"/>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baseline="0">
                    <a:solidFill>
                      <a:schemeClr val="tx1">
                        <a:lumMod val="75000"/>
                        <a:lumOff val="25000"/>
                      </a:schemeClr>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Sheet1!$A$2:$A$6</c:f>
              <c:strCache>
                <c:ptCount val="5"/>
                <c:pt idx="0">
                  <c:v>4th</c:v>
                </c:pt>
                <c:pt idx="1">
                  <c:v>5th</c:v>
                </c:pt>
                <c:pt idx="2">
                  <c:v>6th</c:v>
                </c:pt>
                <c:pt idx="3">
                  <c:v>7th</c:v>
                </c:pt>
                <c:pt idx="4">
                  <c:v>8th</c:v>
                </c:pt>
              </c:strCache>
            </c:strRef>
          </c:cat>
          <c:val>
            <c:numRef>
              <c:f>Sheet1!$B$2:$B$6</c:f>
              <c:numCache>
                <c:formatCode>0%</c:formatCode>
                <c:ptCount val="5"/>
                <c:pt idx="0">
                  <c:v>1.0000000000000005E-2</c:v>
                </c:pt>
                <c:pt idx="1">
                  <c:v>1.0000000000000005E-2</c:v>
                </c:pt>
                <c:pt idx="2">
                  <c:v>0.45</c:v>
                </c:pt>
                <c:pt idx="3">
                  <c:v>0.30000000000000016</c:v>
                </c:pt>
                <c:pt idx="4">
                  <c:v>0.22</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79969467688960783"/>
          <c:y val="0.30542880857841503"/>
          <c:w val="0.16121944665954324"/>
          <c:h val="0.4844492563429573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Ethnicity</a:t>
            </a:r>
            <a:endParaRPr lang="en-US" sz="1800" dirty="0"/>
          </a:p>
        </c:rich>
      </c:tx>
      <c:overlay val="0"/>
    </c:title>
    <c:autoTitleDeleted val="0"/>
    <c:plotArea>
      <c:layout>
        <c:manualLayout>
          <c:layoutTarget val="inner"/>
          <c:xMode val="edge"/>
          <c:yMode val="edge"/>
          <c:x val="7.872813120818449E-2"/>
          <c:y val="0.24044490432285717"/>
          <c:w val="0.53075390101705455"/>
          <c:h val="0.61926021266572484"/>
        </c:manualLayout>
      </c:layout>
      <c:pieChart>
        <c:varyColors val="1"/>
        <c:ser>
          <c:idx val="0"/>
          <c:order val="0"/>
          <c:tx>
            <c:strRef>
              <c:f>Sheet1!$B$1</c:f>
              <c:strCache>
                <c:ptCount val="1"/>
                <c:pt idx="0">
                  <c:v>Teens</c:v>
                </c:pt>
              </c:strCache>
            </c:strRef>
          </c:tx>
          <c:dPt>
            <c:idx val="0"/>
            <c:bubble3D val="0"/>
            <c:spPr>
              <a:solidFill>
                <a:srgbClr val="FF0000"/>
              </a:solidFill>
            </c:spPr>
          </c:dPt>
          <c:dPt>
            <c:idx val="1"/>
            <c:bubble3D val="0"/>
            <c:spPr>
              <a:solidFill>
                <a:srgbClr val="FFC000"/>
              </a:solidFill>
            </c:spPr>
          </c:dPt>
          <c:dPt>
            <c:idx val="2"/>
            <c:bubble3D val="0"/>
            <c:spPr>
              <a:solidFill>
                <a:srgbClr val="FFFF00"/>
              </a:solidFill>
            </c:spPr>
          </c:dPt>
          <c:dPt>
            <c:idx val="3"/>
            <c:bubble3D val="0"/>
            <c:spPr>
              <a:solidFill>
                <a:srgbClr val="92D050"/>
              </a:solidFill>
            </c:spPr>
          </c:dPt>
          <c:dPt>
            <c:idx val="4"/>
            <c:bubble3D val="0"/>
            <c:spPr>
              <a:solidFill>
                <a:srgbClr val="00B0F0"/>
              </a:solidFill>
            </c:spPr>
          </c:dPt>
          <c:dPt>
            <c:idx val="5"/>
            <c:bubble3D val="0"/>
            <c:spPr>
              <a:solidFill>
                <a:srgbClr val="7030A0"/>
              </a:solidFill>
            </c:spPr>
          </c:dPt>
          <c:dLbls>
            <c:dLbl>
              <c:idx val="0"/>
              <c:layout>
                <c:manualLayout>
                  <c:x val="-0.16540273858294896"/>
                  <c:y val="-5.4948179554478699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5852696019407633"/>
                  <c:y val="-3.2156998003454694E-2"/>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6.464491047236158E-2"/>
                  <c:y val="9.6399488525472837E-2"/>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6.7553939855384923E-2"/>
                  <c:y val="8.39866971756736E-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3270966089042706E-2"/>
                  <c:y val="0.14133549812683677"/>
                </c:manualLayout>
              </c:layout>
              <c:showLegendKey val="0"/>
              <c:showVal val="1"/>
              <c:showCatName val="0"/>
              <c:showSerName val="0"/>
              <c:showPercent val="0"/>
              <c:showBubbleSize val="0"/>
              <c:extLst>
                <c:ext xmlns:c15="http://schemas.microsoft.com/office/drawing/2012/chart" uri="{CE6537A1-D6FC-4f65-9D91-7224C49458BB}"/>
              </c:extLst>
            </c:dLbl>
            <c:dLbl>
              <c:idx val="5"/>
              <c:spPr/>
              <c:txPr>
                <a:bodyPr/>
                <a:lstStyle/>
                <a:p>
                  <a:pPr>
                    <a:defRPr sz="1400" b="1" baseline="0">
                      <a:solidFill>
                        <a:schemeClr val="bg1"/>
                      </a:solidFill>
                    </a:defRPr>
                  </a:pPr>
                  <a:endParaRPr lang="en-US"/>
                </a:p>
              </c:txPr>
              <c:showLegendKey val="0"/>
              <c:showVal val="1"/>
              <c:showCatName val="0"/>
              <c:showSerName val="0"/>
              <c:showPercent val="0"/>
              <c:showBubbleSize val="0"/>
            </c:dLbl>
            <c:spPr>
              <a:noFill/>
              <a:ln>
                <a:noFill/>
              </a:ln>
              <a:effectLst/>
            </c:spPr>
            <c:txPr>
              <a:bodyPr/>
              <a:lstStyle/>
              <a:p>
                <a:pPr>
                  <a:defRPr sz="1400" b="1" baseline="0">
                    <a:solidFill>
                      <a:schemeClr val="tx1">
                        <a:lumMod val="75000"/>
                        <a:lumOff val="25000"/>
                      </a:schemeClr>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Sheet1!$A$2:$A$7</c:f>
              <c:strCache>
                <c:ptCount val="6"/>
                <c:pt idx="0">
                  <c:v>White</c:v>
                </c:pt>
                <c:pt idx="1">
                  <c:v>African-American</c:v>
                </c:pt>
                <c:pt idx="2">
                  <c:v>Asian</c:v>
                </c:pt>
                <c:pt idx="3">
                  <c:v>Hispanic</c:v>
                </c:pt>
                <c:pt idx="4">
                  <c:v>Native American</c:v>
                </c:pt>
                <c:pt idx="5">
                  <c:v>Other</c:v>
                </c:pt>
              </c:strCache>
            </c:strRef>
          </c:cat>
          <c:val>
            <c:numRef>
              <c:f>Sheet1!$B$2:$B$7</c:f>
              <c:numCache>
                <c:formatCode>0%</c:formatCode>
                <c:ptCount val="6"/>
                <c:pt idx="0">
                  <c:v>0.63000000000000023</c:v>
                </c:pt>
                <c:pt idx="1">
                  <c:v>0.3000000000000001</c:v>
                </c:pt>
                <c:pt idx="2">
                  <c:v>4.0000000000000015E-2</c:v>
                </c:pt>
                <c:pt idx="3">
                  <c:v>4.0000000000000015E-2</c:v>
                </c:pt>
                <c:pt idx="4">
                  <c:v>1.0000000000000004E-2</c:v>
                </c:pt>
                <c:pt idx="5">
                  <c:v>0.05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5564436779321877"/>
          <c:y val="0.31967382282342921"/>
          <c:w val="0.34435563220678145"/>
          <c:h val="0.48801063328622396"/>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sz="1800" dirty="0" smtClean="0"/>
              <a:t>Time</a:t>
            </a:r>
            <a:r>
              <a:rPr lang="en-US" sz="1800" baseline="0" dirty="0" smtClean="0"/>
              <a:t> of participation in Girl Talk</a:t>
            </a:r>
            <a:endParaRPr lang="en-US" sz="1800" dirty="0"/>
          </a:p>
        </c:rich>
      </c:tx>
      <c:overlay val="0"/>
    </c:title>
    <c:autoTitleDeleted val="0"/>
    <c:plotArea>
      <c:layout>
        <c:manualLayout>
          <c:layoutTarget val="inner"/>
          <c:xMode val="edge"/>
          <c:yMode val="edge"/>
          <c:x val="7.872813120818449E-2"/>
          <c:y val="0.24044490432285726"/>
          <c:w val="0.53075390101705433"/>
          <c:h val="0.61926021266572506"/>
        </c:manualLayout>
      </c:layout>
      <c:pieChart>
        <c:varyColors val="1"/>
        <c:ser>
          <c:idx val="0"/>
          <c:order val="0"/>
          <c:tx>
            <c:strRef>
              <c:f>Sheet1!$B$1</c:f>
              <c:strCache>
                <c:ptCount val="1"/>
                <c:pt idx="0">
                  <c:v>Teens</c:v>
                </c:pt>
              </c:strCache>
            </c:strRef>
          </c:tx>
          <c:dPt>
            <c:idx val="0"/>
            <c:bubble3D val="0"/>
            <c:spPr>
              <a:solidFill>
                <a:srgbClr val="FF0000"/>
              </a:solidFill>
            </c:spPr>
          </c:dPt>
          <c:dPt>
            <c:idx val="1"/>
            <c:bubble3D val="0"/>
            <c:spPr>
              <a:solidFill>
                <a:srgbClr val="FFC000"/>
              </a:solidFill>
            </c:spPr>
          </c:dPt>
          <c:dPt>
            <c:idx val="2"/>
            <c:bubble3D val="0"/>
            <c:spPr>
              <a:solidFill>
                <a:srgbClr val="FFFF00"/>
              </a:solidFill>
            </c:spPr>
          </c:dPt>
          <c:dPt>
            <c:idx val="3"/>
            <c:bubble3D val="0"/>
            <c:spPr>
              <a:solidFill>
                <a:srgbClr val="92D050"/>
              </a:solidFill>
            </c:spPr>
          </c:dPt>
          <c:dPt>
            <c:idx val="4"/>
            <c:bubble3D val="0"/>
            <c:spPr>
              <a:solidFill>
                <a:srgbClr val="00B0F0"/>
              </a:solidFill>
            </c:spPr>
          </c:dPt>
          <c:dPt>
            <c:idx val="5"/>
            <c:bubble3D val="0"/>
            <c:spPr>
              <a:solidFill>
                <a:srgbClr val="7030A0"/>
              </a:solidFill>
            </c:spPr>
          </c:dPt>
          <c:dLbls>
            <c:dLbl>
              <c:idx val="0"/>
              <c:layout>
                <c:manualLayout>
                  <c:x val="-0.20202997569239664"/>
                  <c:y val="2.339939879309965E-2"/>
                </c:manualLayout>
              </c:layout>
              <c:showLegendKey val="0"/>
              <c:showVal val="1"/>
              <c:showCatName val="0"/>
              <c:showSerName val="0"/>
              <c:showPercent val="0"/>
              <c:showBubbleSize val="0"/>
              <c:extLst>
                <c:ext xmlns:c15="http://schemas.microsoft.com/office/drawing/2012/chart" uri="{CE6537A1-D6FC-4f65-9D91-7224C49458BB}"/>
              </c:extLst>
            </c:dLbl>
            <c:dLbl>
              <c:idx val="1"/>
              <c:layout>
                <c:manualLayout>
                  <c:x val="0.14937015091671438"/>
                  <c:y val="-0.14967836552482228"/>
                </c:manualLayout>
              </c:layout>
              <c:showLegendKey val="0"/>
              <c:showVal val="1"/>
              <c:showCatName val="0"/>
              <c:showSerName val="0"/>
              <c:showPercent val="0"/>
              <c:showBubbleSize val="0"/>
              <c:extLst>
                <c:ext xmlns:c15="http://schemas.microsoft.com/office/drawing/2012/chart" uri="{CE6537A1-D6FC-4f65-9D91-7224C49458BB}"/>
              </c:extLst>
            </c:dLbl>
            <c:dLbl>
              <c:idx val="2"/>
              <c:layout>
                <c:manualLayout>
                  <c:x val="0.14095165445037761"/>
                  <c:y val="0.11420575633174061"/>
                </c:manualLayout>
              </c:layout>
              <c:showLegendKey val="0"/>
              <c:showVal val="1"/>
              <c:showCatName val="0"/>
              <c:showSerName val="0"/>
              <c:showPercent val="0"/>
              <c:showBubbleSize val="0"/>
              <c:extLst>
                <c:ext xmlns:c15="http://schemas.microsoft.com/office/drawing/2012/chart" uri="{CE6537A1-D6FC-4f65-9D91-7224C49458BB}"/>
              </c:extLst>
            </c:dLbl>
            <c:dLbl>
              <c:idx val="3"/>
              <c:layout>
                <c:manualLayout>
                  <c:x val="4.0083512023299163E-2"/>
                  <c:y val="0.12672173991071622"/>
                </c:manualLayout>
              </c:layout>
              <c:showLegendKey val="0"/>
              <c:showVal val="1"/>
              <c:showCatName val="0"/>
              <c:showSerName val="0"/>
              <c:showPercent val="0"/>
              <c:showBubbleSize val="0"/>
              <c:extLst>
                <c:ext xmlns:c15="http://schemas.microsoft.com/office/drawing/2012/chart" uri="{CE6537A1-D6FC-4f65-9D91-7224C49458BB}"/>
              </c:extLst>
            </c:dLbl>
            <c:dLbl>
              <c:idx val="4"/>
              <c:layout>
                <c:manualLayout>
                  <c:x val="8.3270966089042761E-2"/>
                  <c:y val="0.14133549812683688"/>
                </c:manualLayout>
              </c:layout>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a:lstStyle/>
              <a:p>
                <a:pPr>
                  <a:defRPr sz="1400" b="1" baseline="0">
                    <a:solidFill>
                      <a:schemeClr val="tx1">
                        <a:lumMod val="75000"/>
                        <a:lumOff val="25000"/>
                      </a:schemeClr>
                    </a:solidFill>
                  </a:defRPr>
                </a:pPr>
                <a:endParaRPr lang="en-US"/>
              </a:p>
            </c:txPr>
            <c:showLegendKey val="0"/>
            <c:showVal val="1"/>
            <c:showCatName val="0"/>
            <c:showSerName val="0"/>
            <c:showPercent val="0"/>
            <c:showBubbleSize val="0"/>
            <c:showLeaderLines val="1"/>
            <c:extLst>
              <c:ext xmlns:c15="http://schemas.microsoft.com/office/drawing/2012/chart" uri="{CE6537A1-D6FC-4f65-9D91-7224C49458BB}"/>
            </c:extLst>
          </c:dLbls>
          <c:cat>
            <c:strRef>
              <c:f>Sheet1!$A$2:$A$5</c:f>
              <c:strCache>
                <c:ptCount val="4"/>
                <c:pt idx="0">
                  <c:v>Less than 6 months</c:v>
                </c:pt>
                <c:pt idx="1">
                  <c:v>6 months - 1 year</c:v>
                </c:pt>
                <c:pt idx="2">
                  <c:v>1 - 2 years</c:v>
                </c:pt>
                <c:pt idx="3">
                  <c:v>2 years or more</c:v>
                </c:pt>
              </c:strCache>
            </c:strRef>
          </c:cat>
          <c:val>
            <c:numRef>
              <c:f>Sheet1!$B$2:$B$5</c:f>
              <c:numCache>
                <c:formatCode>0%</c:formatCode>
                <c:ptCount val="4"/>
                <c:pt idx="0">
                  <c:v>0.45</c:v>
                </c:pt>
                <c:pt idx="1">
                  <c:v>0.31000000000000011</c:v>
                </c:pt>
                <c:pt idx="2">
                  <c:v>0.19</c:v>
                </c:pt>
                <c:pt idx="3">
                  <c:v>0.05</c:v>
                </c:pt>
              </c:numCache>
            </c:numRef>
          </c:val>
        </c:ser>
        <c:dLbls>
          <c:showLegendKey val="0"/>
          <c:showVal val="0"/>
          <c:showCatName val="0"/>
          <c:showSerName val="0"/>
          <c:showPercent val="0"/>
          <c:showBubbleSize val="0"/>
          <c:showLeaderLines val="1"/>
        </c:dLbls>
        <c:firstSliceAng val="0"/>
      </c:pieChart>
    </c:plotArea>
    <c:legend>
      <c:legendPos val="r"/>
      <c:layout>
        <c:manualLayout>
          <c:xMode val="edge"/>
          <c:yMode val="edge"/>
          <c:x val="0.62512167020201248"/>
          <c:y val="0.35884761199721843"/>
          <c:w val="0.37487832979798802"/>
          <c:h val="0.40966305493864547"/>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4C73FFB7-E89B-48AB-8327-69F64CEAA4B2}" type="datetimeFigureOut">
              <a:rPr lang="en-US" smtClean="0"/>
              <a:pPr/>
              <a:t>4/7/2014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4393CE54-9B75-4F9B-9D1B-E543319B79C6}" type="slidenum">
              <a:rPr lang="en-US" smtClean="0"/>
              <a:pPr/>
              <a:t>‹#›</a:t>
            </a:fld>
            <a:endParaRPr lang="en-US"/>
          </a:p>
        </p:txBody>
      </p:sp>
    </p:spTree>
    <p:extLst>
      <p:ext uri="{BB962C8B-B14F-4D97-AF65-F5344CB8AC3E}">
        <p14:creationId xmlns:p14="http://schemas.microsoft.com/office/powerpoint/2010/main" val="23928147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E81936D-EE63-4C29-87AC-4557AD8A2B35}" type="datetimeFigureOut">
              <a:rPr lang="en-US" smtClean="0"/>
              <a:pPr/>
              <a:t>4/7/2014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AE663185-37BD-46CA-9754-3D3A4086055A}" type="slidenum">
              <a:rPr lang="en-US" smtClean="0"/>
              <a:pPr/>
              <a:t>‹#›</a:t>
            </a:fld>
            <a:endParaRPr lang="en-US"/>
          </a:p>
        </p:txBody>
      </p:sp>
    </p:spTree>
    <p:extLst>
      <p:ext uri="{BB962C8B-B14F-4D97-AF65-F5344CB8AC3E}">
        <p14:creationId xmlns:p14="http://schemas.microsoft.com/office/powerpoint/2010/main" val="26353416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sacks grid.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Rectangle 7"/>
          <p:cNvSpPr/>
          <p:nvPr userDrawn="1"/>
        </p:nvSpPr>
        <p:spPr>
          <a:xfrm>
            <a:off x="0" y="4114800"/>
            <a:ext cx="9144000" cy="1371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28600" y="4114801"/>
            <a:ext cx="8686800" cy="685800"/>
          </a:xfrm>
        </p:spPr>
        <p:txBody>
          <a:bodyPr anchor="ctr">
            <a:normAutofit/>
          </a:bodyPr>
          <a:lstStyle>
            <a:lvl1pPr algn="ctr">
              <a:defRPr sz="3200" b="1">
                <a:solidFill>
                  <a:schemeClr val="accent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4800600"/>
            <a:ext cx="8686800" cy="685800"/>
          </a:xfrm>
        </p:spPr>
        <p:txBody>
          <a:bodyPr anchor="ctr"/>
          <a:lstStyle>
            <a:lvl1pPr marL="0" indent="0" algn="ctr">
              <a:buNone/>
              <a:defRPr b="0">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9" name="Picture 5" descr="tru circle logo - no shadow.png"/>
          <p:cNvPicPr>
            <a:picLocks noChangeAspect="1"/>
          </p:cNvPicPr>
          <p:nvPr userDrawn="1"/>
        </p:nvPicPr>
        <p:blipFill>
          <a:blip r:embed="rId3" cstate="screen"/>
          <a:srcRect/>
          <a:stretch>
            <a:fillRect/>
          </a:stretch>
        </p:blipFill>
        <p:spPr bwMode="auto">
          <a:xfrm>
            <a:off x="228600" y="6172200"/>
            <a:ext cx="457200" cy="457200"/>
          </a:xfrm>
          <a:prstGeom prst="rect">
            <a:avLst/>
          </a:prstGeom>
          <a:noFill/>
          <a:ln w="9525">
            <a:noFill/>
            <a:miter lim="800000"/>
            <a:headEnd/>
            <a:tailEnd/>
          </a:ln>
        </p:spPr>
      </p:pic>
      <p:sp>
        <p:nvSpPr>
          <p:cNvPr id="10" name="Footer Placeholder 4"/>
          <p:cNvSpPr>
            <a:spLocks noGrp="1"/>
          </p:cNvSpPr>
          <p:nvPr>
            <p:ph type="ftr" sz="quarter" idx="11"/>
          </p:nvPr>
        </p:nvSpPr>
        <p:spPr>
          <a:xfrm>
            <a:off x="6019800" y="6172200"/>
            <a:ext cx="2895600" cy="457200"/>
          </a:xfrm>
        </p:spPr>
        <p:txBody>
          <a:bodyPr/>
          <a:lstStyle>
            <a:lvl1pPr>
              <a:defRPr b="0">
                <a:solidFill>
                  <a:schemeClr val="bg1"/>
                </a:solidFill>
              </a:defRPr>
            </a:lvl1pPr>
          </a:lstStyle>
          <a:p>
            <a:r>
              <a:rPr lang="en-US" dirty="0" smtClean="0"/>
              <a:t>Girl Talk Evaluation Research</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228600" y="1371600"/>
            <a:ext cx="8686800" cy="4571999"/>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r>
              <a:rPr lang="en-US" dirty="0" smtClean="0"/>
              <a:t>Girl Talk Evaluation Research</a:t>
            </a:r>
          </a:p>
        </p:txBody>
      </p:sp>
      <p:sp>
        <p:nvSpPr>
          <p:cNvPr id="6" name="Slide Number Placeholder 5"/>
          <p:cNvSpPr>
            <a:spLocks noGrp="1"/>
          </p:cNvSpPr>
          <p:nvPr>
            <p:ph type="sldNum" sz="quarter" idx="12"/>
          </p:nvPr>
        </p:nvSpPr>
        <p:spPr/>
        <p:txBody>
          <a:bodyPr/>
          <a:lstStyle/>
          <a:p>
            <a:fld id="{C98917EB-C258-4235-B168-59FE0EE91E37}"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sacks grid - blue.jpg"/>
          <p:cNvPicPr>
            <a:picLocks noChangeAspect="1"/>
          </p:cNvPicPr>
          <p:nvPr userDrawn="1"/>
        </p:nvPicPr>
        <p:blipFill>
          <a:blip r:embed="rId2" cstate="screen"/>
          <a:stretch>
            <a:fillRect/>
          </a:stretch>
        </p:blipFill>
        <p:spPr>
          <a:xfrm>
            <a:off x="0" y="0"/>
            <a:ext cx="9144000" cy="6858000"/>
          </a:xfrm>
          <a:prstGeom prst="rect">
            <a:avLst/>
          </a:prstGeom>
        </p:spPr>
      </p:pic>
      <p:sp>
        <p:nvSpPr>
          <p:cNvPr id="8" name="Rectangle 7"/>
          <p:cNvSpPr/>
          <p:nvPr userDrawn="1"/>
        </p:nvSpPr>
        <p:spPr>
          <a:xfrm>
            <a:off x="0" y="4124035"/>
            <a:ext cx="9144000" cy="1371600"/>
          </a:xfrm>
          <a:prstGeom prst="rect">
            <a:avLst/>
          </a:pr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28600" y="4114801"/>
            <a:ext cx="8686800" cy="685800"/>
          </a:xfrm>
        </p:spPr>
        <p:txBody>
          <a:bodyPr anchor="ctr">
            <a:normAutofit/>
          </a:bodyPr>
          <a:lstStyle>
            <a:lvl1pPr algn="ctr">
              <a:defRPr sz="2800" b="1" cap="none">
                <a:solidFill>
                  <a:schemeClr val="accent4"/>
                </a:solidFill>
                <a:latin typeface="+mj-lt"/>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228600" y="4793672"/>
            <a:ext cx="8686800" cy="685800"/>
          </a:xfrm>
        </p:spPr>
        <p:txBody>
          <a:bodyPr anchor="ctr">
            <a:normAutofit/>
          </a:bodyPr>
          <a:lstStyle>
            <a:lvl1pPr marL="0" indent="0" algn="ctr">
              <a:buNone/>
              <a:defRPr sz="1800" b="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dirty="0" smtClean="0"/>
              <a:t>Girl Talk Evaluation Research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C98917EB-C258-4235-B168-59FE0EE91E37}" type="slidenum">
              <a:rPr lang="en-US" smtClean="0"/>
              <a:pPr/>
              <a:t>‹#›</a:t>
            </a:fld>
            <a:endParaRPr lang="en-US"/>
          </a:p>
        </p:txBody>
      </p:sp>
      <p:pic>
        <p:nvPicPr>
          <p:cNvPr id="9" name="Picture 8" descr="tru white circle clear logotype.png"/>
          <p:cNvPicPr>
            <a:picLocks noChangeAspect="1"/>
          </p:cNvPicPr>
          <p:nvPr userDrawn="1"/>
        </p:nvPicPr>
        <p:blipFill>
          <a:blip r:embed="rId3" cstate="screen"/>
          <a:stretch>
            <a:fillRect/>
          </a:stretch>
        </p:blipFill>
        <p:spPr>
          <a:xfrm>
            <a:off x="228600" y="6172200"/>
            <a:ext cx="457200" cy="45720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4_Blank Cover">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endParaRPr lang="en-US" b="1" dirty="0" smtClean="0"/>
          </a:p>
          <a:p>
            <a:pPr algn="ctr"/>
            <a:r>
              <a:rPr lang="en-US" b="1" dirty="0" smtClean="0"/>
              <a:t>BLANK COVER DESIGN </a:t>
            </a:r>
          </a:p>
          <a:p>
            <a:pPr algn="ctr"/>
            <a:r>
              <a:rPr lang="en-US" b="1" dirty="0" smtClean="0"/>
              <a:t>PASTE NEW BACKGROUND IMAGE OVER THIS BLUE BOX</a:t>
            </a:r>
            <a:r>
              <a:rPr lang="en-US" b="1" baseline="0" dirty="0" smtClean="0"/>
              <a:t> </a:t>
            </a:r>
          </a:p>
          <a:p>
            <a:pPr algn="ctr"/>
            <a:r>
              <a:rPr lang="en-US" b="1" baseline="0" dirty="0" smtClean="0"/>
              <a:t>AND SEND TO THE REAR LAYER</a:t>
            </a:r>
            <a:endParaRPr lang="en-US" b="1" dirty="0"/>
          </a:p>
        </p:txBody>
      </p:sp>
      <p:sp>
        <p:nvSpPr>
          <p:cNvPr id="2" name="Title 1"/>
          <p:cNvSpPr>
            <a:spLocks noGrp="1"/>
          </p:cNvSpPr>
          <p:nvPr>
            <p:ph type="ctrTitle"/>
          </p:nvPr>
        </p:nvSpPr>
        <p:spPr>
          <a:xfrm>
            <a:off x="228600" y="1371600"/>
            <a:ext cx="4343400" cy="1219200"/>
          </a:xfrm>
        </p:spPr>
        <p:txBody>
          <a:bodyPr anchor="t">
            <a:normAutofit/>
          </a:bodyPr>
          <a:lstStyle>
            <a:lvl1pPr algn="l">
              <a:spcBef>
                <a:spcPts val="600"/>
              </a:spcBef>
              <a:defRPr sz="3200" b="1">
                <a:solidFill>
                  <a:schemeClr val="tx1"/>
                </a:solidFill>
                <a:latin typeface="+mj-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28600" y="2743199"/>
            <a:ext cx="4343400" cy="3190875"/>
          </a:xfrm>
        </p:spPr>
        <p:txBody>
          <a:bodyPr anchor="t"/>
          <a:lstStyle>
            <a:lvl1pPr marL="0" indent="0" algn="l">
              <a:spcBef>
                <a:spcPts val="600"/>
              </a:spcBef>
              <a:buNone/>
              <a:defRPr>
                <a:solidFill>
                  <a:schemeClr val="tx1"/>
                </a:solidFill>
                <a:latin typeface="+mn-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11" name="Footer Placeholder 4"/>
          <p:cNvSpPr>
            <a:spLocks noGrp="1"/>
          </p:cNvSpPr>
          <p:nvPr>
            <p:ph type="ftr" sz="quarter" idx="11"/>
          </p:nvPr>
        </p:nvSpPr>
        <p:spPr>
          <a:xfrm>
            <a:off x="6019800" y="6172200"/>
            <a:ext cx="2895600" cy="457200"/>
          </a:xfrm>
        </p:spPr>
        <p:txBody>
          <a:bodyPr/>
          <a:lstStyle>
            <a:lvl1pPr>
              <a:defRPr>
                <a:solidFill>
                  <a:schemeClr val="bg1"/>
                </a:solidFill>
              </a:defRPr>
            </a:lvl1pPr>
          </a:lstStyle>
          <a:p>
            <a:r>
              <a:rPr lang="en-US" dirty="0" smtClean="0"/>
              <a:t>Girl Talk Evaluation Research</a:t>
            </a:r>
            <a:endParaRPr lang="en-US" dirty="0"/>
          </a:p>
        </p:txBody>
      </p:sp>
      <p:pic>
        <p:nvPicPr>
          <p:cNvPr id="7" name="Picture 6" descr="Company Logo.JPG"/>
          <p:cNvPicPr>
            <a:picLocks noChangeAspect="1"/>
          </p:cNvPicPr>
          <p:nvPr userDrawn="1"/>
        </p:nvPicPr>
        <p:blipFill>
          <a:blip r:embed="rId2" cstate="print"/>
          <a:stretch>
            <a:fillRect/>
          </a:stretch>
        </p:blipFill>
        <p:spPr>
          <a:xfrm>
            <a:off x="228600" y="6172200"/>
            <a:ext cx="990600" cy="504825"/>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393825"/>
            <a:ext cx="4191000" cy="4549776"/>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724400" y="1393825"/>
            <a:ext cx="4191000" cy="4549775"/>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11"/>
          </p:nvPr>
        </p:nvSpPr>
        <p:spPr/>
        <p:txBody>
          <a:bodyPr/>
          <a:lstStyle/>
          <a:p>
            <a:r>
              <a:rPr lang="en-US" dirty="0" smtClean="0"/>
              <a:t>Girl Talk Evaluation Research</a:t>
            </a:r>
          </a:p>
        </p:txBody>
      </p:sp>
      <p:sp>
        <p:nvSpPr>
          <p:cNvPr id="7" name="Slide Number Placeholder 6"/>
          <p:cNvSpPr>
            <a:spLocks noGrp="1"/>
          </p:cNvSpPr>
          <p:nvPr>
            <p:ph type="sldNum" sz="quarter" idx="12"/>
          </p:nvPr>
        </p:nvSpPr>
        <p:spPr/>
        <p:txBody>
          <a:bodyPr/>
          <a:lstStyle/>
          <a:p>
            <a:fld id="{C98917EB-C258-4235-B168-59FE0EE91E37}" type="slidenum">
              <a:rPr lang="en-US" smtClean="0"/>
              <a:pPr/>
              <a:t>‹#›</a:t>
            </a:fld>
            <a:endParaRPr lang="en-US"/>
          </a:p>
        </p:txBody>
      </p:sp>
      <p:pic>
        <p:nvPicPr>
          <p:cNvPr id="8" name="Picture 7" descr="Company Logo.JPG"/>
          <p:cNvPicPr>
            <a:picLocks noChangeAspect="1"/>
          </p:cNvPicPr>
          <p:nvPr userDrawn="1"/>
        </p:nvPicPr>
        <p:blipFill>
          <a:blip r:embed="rId2" cstate="print"/>
          <a:stretch>
            <a:fillRect/>
          </a:stretch>
        </p:blipFill>
        <p:spPr>
          <a:xfrm>
            <a:off x="228600" y="6172200"/>
            <a:ext cx="990600" cy="50482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228600" y="1393824"/>
            <a:ext cx="4191000" cy="587375"/>
          </a:xfrm>
        </p:spPr>
        <p:txBody>
          <a:bodyPr anchor="b">
            <a:normAutofit/>
          </a:bodyPr>
          <a:lstStyle>
            <a:lvl1pPr marL="0" indent="0" algn="ctr">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228600" y="2084825"/>
            <a:ext cx="4191000" cy="3858775"/>
          </a:xfrm>
        </p:spPr>
        <p:txBody>
          <a:bodyPr>
            <a:normAutofit/>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399" y="1393824"/>
            <a:ext cx="4191001" cy="587375"/>
          </a:xfrm>
        </p:spPr>
        <p:txBody>
          <a:bodyPr anchor="b">
            <a:normAutofit/>
          </a:bodyPr>
          <a:lstStyle>
            <a:lvl1pPr marL="0" indent="0" algn="ctr">
              <a:buNone/>
              <a:defRPr sz="2000" b="1">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399" y="2084825"/>
            <a:ext cx="4191000" cy="3858775"/>
          </a:xfrm>
        </p:spPr>
        <p:txBody>
          <a:bodyPr>
            <a:normAutofit/>
          </a:bodyPr>
          <a:lstStyle>
            <a:lvl1pPr>
              <a:defRPr sz="1600"/>
            </a:lvl1pPr>
            <a:lvl2pPr>
              <a:defRPr sz="1400"/>
            </a:lvl2pPr>
            <a:lvl3pPr>
              <a:defRPr sz="1200"/>
            </a:lvl3pPr>
            <a:lvl4pPr>
              <a:defRPr sz="1200"/>
            </a:lvl4pPr>
            <a:lvl5pPr>
              <a:defRPr sz="12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Footer Placeholder 7"/>
          <p:cNvSpPr>
            <a:spLocks noGrp="1"/>
          </p:cNvSpPr>
          <p:nvPr>
            <p:ph type="ftr" sz="quarter" idx="11"/>
          </p:nvPr>
        </p:nvSpPr>
        <p:spPr/>
        <p:txBody>
          <a:bodyPr/>
          <a:lstStyle/>
          <a:p>
            <a:r>
              <a:rPr lang="en-US" dirty="0" smtClean="0"/>
              <a:t>Girl Talk Evaluation Research</a:t>
            </a:r>
          </a:p>
        </p:txBody>
      </p:sp>
      <p:sp>
        <p:nvSpPr>
          <p:cNvPr id="9" name="Slide Number Placeholder 8"/>
          <p:cNvSpPr>
            <a:spLocks noGrp="1"/>
          </p:cNvSpPr>
          <p:nvPr>
            <p:ph type="sldNum" sz="quarter" idx="12"/>
          </p:nvPr>
        </p:nvSpPr>
        <p:spPr/>
        <p:txBody>
          <a:bodyPr/>
          <a:lstStyle/>
          <a:p>
            <a:fld id="{C98917EB-C258-4235-B168-59FE0EE91E37}" type="slidenum">
              <a:rPr lang="en-US" smtClean="0"/>
              <a:pPr/>
              <a:t>‹#›</a:t>
            </a:fld>
            <a:endParaRPr lang="en-US"/>
          </a:p>
        </p:txBody>
      </p:sp>
      <p:pic>
        <p:nvPicPr>
          <p:cNvPr id="10" name="Picture 9" descr="Company Logo.JPG"/>
          <p:cNvPicPr>
            <a:picLocks noChangeAspect="1"/>
          </p:cNvPicPr>
          <p:nvPr userDrawn="1"/>
        </p:nvPicPr>
        <p:blipFill>
          <a:blip r:embed="rId2" cstate="print"/>
          <a:stretch>
            <a:fillRect/>
          </a:stretch>
        </p:blipFill>
        <p:spPr>
          <a:xfrm>
            <a:off x="228600" y="6172200"/>
            <a:ext cx="990600" cy="50482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Footer Placeholder 3"/>
          <p:cNvSpPr>
            <a:spLocks noGrp="1"/>
          </p:cNvSpPr>
          <p:nvPr>
            <p:ph type="ftr" sz="quarter" idx="11"/>
          </p:nvPr>
        </p:nvSpPr>
        <p:spPr/>
        <p:txBody>
          <a:bodyPr/>
          <a:lstStyle/>
          <a:p>
            <a:r>
              <a:rPr lang="en-US" dirty="0" smtClean="0"/>
              <a:t>Girl Talk Evaluation Research</a:t>
            </a:r>
          </a:p>
        </p:txBody>
      </p:sp>
      <p:sp>
        <p:nvSpPr>
          <p:cNvPr id="5" name="Slide Number Placeholder 4"/>
          <p:cNvSpPr>
            <a:spLocks noGrp="1"/>
          </p:cNvSpPr>
          <p:nvPr>
            <p:ph type="sldNum" sz="quarter" idx="12"/>
          </p:nvPr>
        </p:nvSpPr>
        <p:spPr/>
        <p:txBody>
          <a:bodyPr/>
          <a:lstStyle/>
          <a:p>
            <a:fld id="{C98917EB-C258-4235-B168-59FE0EE91E37}" type="slidenum">
              <a:rPr lang="en-US" smtClean="0"/>
              <a:pPr/>
              <a:t>‹#›</a:t>
            </a:fld>
            <a:endParaRPr lang="en-US"/>
          </a:p>
        </p:txBody>
      </p:sp>
      <p:pic>
        <p:nvPicPr>
          <p:cNvPr id="6" name="Picture 5" descr="Company Logo.JPG"/>
          <p:cNvPicPr>
            <a:picLocks noChangeAspect="1"/>
          </p:cNvPicPr>
          <p:nvPr userDrawn="1"/>
        </p:nvPicPr>
        <p:blipFill>
          <a:blip r:embed="rId2" cstate="print"/>
          <a:stretch>
            <a:fillRect/>
          </a:stretch>
        </p:blipFill>
        <p:spPr>
          <a:xfrm>
            <a:off x="228600" y="6172200"/>
            <a:ext cx="990600" cy="504825"/>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dirty="0" smtClean="0"/>
              <a:t>Girl Talk Evaluation Research</a:t>
            </a:r>
          </a:p>
        </p:txBody>
      </p:sp>
      <p:sp>
        <p:nvSpPr>
          <p:cNvPr id="4" name="Slide Number Placeholder 3"/>
          <p:cNvSpPr>
            <a:spLocks noGrp="1"/>
          </p:cNvSpPr>
          <p:nvPr>
            <p:ph type="sldNum" sz="quarter" idx="12"/>
          </p:nvPr>
        </p:nvSpPr>
        <p:spPr/>
        <p:txBody>
          <a:bodyPr/>
          <a:lstStyle/>
          <a:p>
            <a:fld id="{C98917EB-C258-4235-B168-59FE0EE91E3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228600"/>
            <a:ext cx="8686800" cy="914400"/>
          </a:xfrm>
          <a:prstGeom prst="rect">
            <a:avLst/>
          </a:prstGeom>
        </p:spPr>
        <p:txBody>
          <a:bodyPr vert="horz" lIns="0" tIns="0" rIns="0" bIns="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228600" y="1371600"/>
            <a:ext cx="8686800" cy="4571999"/>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4571999" y="6172200"/>
            <a:ext cx="4109335" cy="457200"/>
          </a:xfrm>
          <a:prstGeom prst="rect">
            <a:avLst/>
          </a:prstGeom>
        </p:spPr>
        <p:txBody>
          <a:bodyPr vert="horz" lIns="0" tIns="0" rIns="0" bIns="0" rtlCol="0" anchor="ctr"/>
          <a:lstStyle>
            <a:lvl1pPr algn="r">
              <a:defRPr sz="800" b="0">
                <a:solidFill>
                  <a:sysClr val="windowText" lastClr="000000"/>
                </a:solidFill>
              </a:defRPr>
            </a:lvl1pPr>
          </a:lstStyle>
          <a:p>
            <a:r>
              <a:rPr lang="en-US" dirty="0" smtClean="0"/>
              <a:t>Girl Talk Evaluation Research</a:t>
            </a:r>
          </a:p>
        </p:txBody>
      </p:sp>
      <p:sp>
        <p:nvSpPr>
          <p:cNvPr id="6" name="Slide Number Placeholder 5"/>
          <p:cNvSpPr>
            <a:spLocks noGrp="1"/>
          </p:cNvSpPr>
          <p:nvPr>
            <p:ph type="sldNum" sz="quarter" idx="4"/>
          </p:nvPr>
        </p:nvSpPr>
        <p:spPr>
          <a:xfrm>
            <a:off x="8681334" y="6172200"/>
            <a:ext cx="234065" cy="457200"/>
          </a:xfrm>
          <a:prstGeom prst="rect">
            <a:avLst/>
          </a:prstGeom>
        </p:spPr>
        <p:txBody>
          <a:bodyPr vert="horz" lIns="0" tIns="0" rIns="0" bIns="0" rtlCol="0" anchor="ctr"/>
          <a:lstStyle>
            <a:lvl1pPr algn="r">
              <a:defRPr sz="800">
                <a:solidFill>
                  <a:schemeClr val="tx1"/>
                </a:solidFill>
              </a:defRPr>
            </a:lvl1pPr>
          </a:lstStyle>
          <a:p>
            <a:fld id="{C98917EB-C258-4235-B168-59FE0EE91E37}" type="slidenum">
              <a:rPr lang="en-US" smtClean="0"/>
              <a:pPr/>
              <a:t>‹#›</a:t>
            </a:fld>
            <a:endParaRPr lang="en-US" dirty="0"/>
          </a:p>
        </p:txBody>
      </p:sp>
      <p:pic>
        <p:nvPicPr>
          <p:cNvPr id="8" name="Picture 5" descr="tru circle logo - no shadow.png"/>
          <p:cNvPicPr>
            <a:picLocks noChangeAspect="1"/>
          </p:cNvPicPr>
          <p:nvPr/>
        </p:nvPicPr>
        <p:blipFill>
          <a:blip r:embed="rId10" cstate="screen"/>
          <a:srcRect/>
          <a:stretch>
            <a:fillRect/>
          </a:stretch>
        </p:blipFill>
        <p:spPr bwMode="auto">
          <a:xfrm>
            <a:off x="228600" y="6172200"/>
            <a:ext cx="457200" cy="4572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6" r:id="rId4"/>
    <p:sldLayoutId id="2147483652" r:id="rId5"/>
    <p:sldLayoutId id="2147483653" r:id="rId6"/>
    <p:sldLayoutId id="2147483654" r:id="rId7"/>
    <p:sldLayoutId id="2147483655" r:id="rId8"/>
  </p:sldLayoutIdLst>
  <p:hf hdr="0" dt="0"/>
  <p:txStyles>
    <p:titleStyle>
      <a:lvl1pPr algn="l" defTabSz="914400" rtl="0" eaLnBrk="1" latinLnBrk="0" hangingPunct="1">
        <a:spcBef>
          <a:spcPct val="0"/>
        </a:spcBef>
        <a:buNone/>
        <a:defRPr sz="2600" b="1" kern="1200">
          <a:solidFill>
            <a:schemeClr val="tx1"/>
          </a:solidFill>
          <a:latin typeface="+mj-lt"/>
          <a:ea typeface="+mj-ea"/>
          <a:cs typeface="+mj-cs"/>
        </a:defRPr>
      </a:lvl1pPr>
    </p:titleStyle>
    <p:bodyStyle>
      <a:lvl1pPr marL="342900" indent="-342900" algn="l" defTabSz="914400" rtl="0" eaLnBrk="1" latinLnBrk="0" hangingPunct="1">
        <a:spcBef>
          <a:spcPts val="800"/>
        </a:spcBef>
        <a:buClr>
          <a:schemeClr val="accent6"/>
        </a:buClr>
        <a:buFont typeface="Franklin Gothic Book" pitchFamily="34" charset="0"/>
        <a:buChar char="&gt;"/>
        <a:defRPr sz="1800" kern="1200">
          <a:solidFill>
            <a:schemeClr val="tx1"/>
          </a:solidFill>
          <a:latin typeface="+mn-lt"/>
          <a:ea typeface="+mn-ea"/>
          <a:cs typeface="+mn-cs"/>
        </a:defRPr>
      </a:lvl1pPr>
      <a:lvl2pPr marL="742950" indent="-285750" algn="l" defTabSz="914400" rtl="0" eaLnBrk="1" latinLnBrk="0" hangingPunct="1">
        <a:spcBef>
          <a:spcPts val="800"/>
        </a:spcBef>
        <a:buClr>
          <a:schemeClr val="accent6"/>
        </a:buClr>
        <a:buFont typeface="Franklin Gothic Book" pitchFamily="34" charset="0"/>
        <a:buChar char="&gt;"/>
        <a:defRPr sz="1600" kern="1200">
          <a:solidFill>
            <a:schemeClr val="tx1"/>
          </a:solidFill>
          <a:latin typeface="+mn-lt"/>
          <a:ea typeface="+mn-ea"/>
          <a:cs typeface="+mn-cs"/>
        </a:defRPr>
      </a:lvl2pPr>
      <a:lvl3pPr marL="1143000" indent="-228600" algn="l" defTabSz="914400" rtl="0" eaLnBrk="1" latinLnBrk="0" hangingPunct="1">
        <a:spcBef>
          <a:spcPts val="800"/>
        </a:spcBef>
        <a:buClr>
          <a:schemeClr val="accent6"/>
        </a:buClr>
        <a:buFont typeface="Franklin Gothic Book" pitchFamily="34" charset="0"/>
        <a:buChar char="&gt;"/>
        <a:defRPr sz="1400" kern="1200">
          <a:solidFill>
            <a:schemeClr val="tx1"/>
          </a:solidFill>
          <a:latin typeface="+mn-lt"/>
          <a:ea typeface="+mn-ea"/>
          <a:cs typeface="+mn-cs"/>
        </a:defRPr>
      </a:lvl3pPr>
      <a:lvl4pPr marL="1600200" indent="-228600" algn="l" defTabSz="914400" rtl="0" eaLnBrk="1" latinLnBrk="0" hangingPunct="1">
        <a:spcBef>
          <a:spcPts val="800"/>
        </a:spcBef>
        <a:buClr>
          <a:schemeClr val="accent6"/>
        </a:buClr>
        <a:buFont typeface="Franklin Gothic Book" pitchFamily="34" charset="0"/>
        <a:buChar char="&gt;"/>
        <a:defRPr sz="1400" kern="1200">
          <a:solidFill>
            <a:schemeClr val="tx1"/>
          </a:solidFill>
          <a:latin typeface="+mn-lt"/>
          <a:ea typeface="+mn-ea"/>
          <a:cs typeface="+mn-cs"/>
        </a:defRPr>
      </a:lvl4pPr>
      <a:lvl5pPr marL="2057400" indent="-228600" algn="l" defTabSz="914400" rtl="0" eaLnBrk="1" latinLnBrk="0" hangingPunct="1">
        <a:spcBef>
          <a:spcPts val="800"/>
        </a:spcBef>
        <a:buClr>
          <a:schemeClr val="accent6"/>
        </a:buClr>
        <a:buFont typeface="Franklin Gothic Book" pitchFamily="34" charset="0"/>
        <a:buChar char="&gt;"/>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a:stretch>
            <a:fillRect/>
          </a:stretch>
        </p:blipFill>
        <p:spPr bwMode="auto">
          <a:xfrm>
            <a:off x="0" y="0"/>
            <a:ext cx="9144157" cy="6121400"/>
          </a:xfrm>
          <a:prstGeom prst="rect">
            <a:avLst/>
          </a:prstGeom>
          <a:noFill/>
          <a:ln w="9525">
            <a:noFill/>
            <a:miter lim="800000"/>
            <a:headEnd/>
            <a:tailEnd/>
          </a:ln>
        </p:spPr>
      </p:pic>
      <p:sp>
        <p:nvSpPr>
          <p:cNvPr id="13314" name="Title 5"/>
          <p:cNvSpPr>
            <a:spLocks noGrp="1"/>
          </p:cNvSpPr>
          <p:nvPr>
            <p:ph type="ctrTitle"/>
          </p:nvPr>
        </p:nvSpPr>
        <p:spPr>
          <a:noFill/>
          <a:ln>
            <a:noFill/>
          </a:ln>
          <a:effectLst>
            <a:outerShdw blurRad="50800" dist="38100" dir="5400000" algn="t" rotWithShape="0">
              <a:prstClr val="black">
                <a:alpha val="40000"/>
              </a:prstClr>
            </a:outerShdw>
          </a:effectLst>
        </p:spPr>
        <p:txBody>
          <a:bodyPr>
            <a:normAutofit fontScale="90000"/>
          </a:bodyPr>
          <a:lstStyle/>
          <a:p>
            <a:r>
              <a:rPr lang="en-GB" dirty="0" smtClean="0">
                <a:solidFill>
                  <a:schemeClr val="bg1"/>
                </a:solidFill>
              </a:rPr>
              <a:t>Girl Talk </a:t>
            </a:r>
            <a:br>
              <a:rPr lang="en-GB" dirty="0" smtClean="0">
                <a:solidFill>
                  <a:schemeClr val="bg1"/>
                </a:solidFill>
              </a:rPr>
            </a:br>
            <a:r>
              <a:rPr lang="en-GB" dirty="0" smtClean="0">
                <a:solidFill>
                  <a:schemeClr val="bg1"/>
                </a:solidFill>
              </a:rPr>
              <a:t>Program Evaluation </a:t>
            </a:r>
            <a:br>
              <a:rPr lang="en-GB" dirty="0" smtClean="0">
                <a:solidFill>
                  <a:schemeClr val="bg1"/>
                </a:solidFill>
              </a:rPr>
            </a:br>
            <a:r>
              <a:rPr lang="en-GB" dirty="0" smtClean="0">
                <a:solidFill>
                  <a:schemeClr val="bg1"/>
                </a:solidFill>
              </a:rPr>
              <a:t>Research Report</a:t>
            </a:r>
            <a:endParaRPr lang="en-US" dirty="0" smtClean="0">
              <a:solidFill>
                <a:schemeClr val="bg1"/>
              </a:solidFill>
            </a:endParaRPr>
          </a:p>
        </p:txBody>
      </p:sp>
      <p:sp>
        <p:nvSpPr>
          <p:cNvPr id="13315" name="Subtitle 6"/>
          <p:cNvSpPr>
            <a:spLocks noGrp="1"/>
          </p:cNvSpPr>
          <p:nvPr>
            <p:ph type="subTitle" idx="1"/>
          </p:nvPr>
        </p:nvSpPr>
        <p:spPr>
          <a:xfrm>
            <a:off x="228600" y="2880359"/>
            <a:ext cx="1600200" cy="640081"/>
          </a:xfrm>
          <a:solidFill>
            <a:schemeClr val="tx1">
              <a:alpha val="30000"/>
            </a:schemeClr>
          </a:solidFill>
          <a:ln>
            <a:noFill/>
          </a:ln>
          <a:effectLst>
            <a:outerShdw blurRad="50800" dist="38100" dir="5400000" algn="t" rotWithShape="0">
              <a:prstClr val="black">
                <a:alpha val="40000"/>
              </a:prstClr>
            </a:outerShdw>
          </a:effectLst>
        </p:spPr>
        <p:txBody>
          <a:bodyPr/>
          <a:lstStyle/>
          <a:p>
            <a:r>
              <a:rPr lang="en-US" dirty="0" smtClean="0">
                <a:solidFill>
                  <a:schemeClr val="bg1"/>
                </a:solidFill>
              </a:rPr>
              <a:t>Century Council</a:t>
            </a:r>
          </a:p>
          <a:p>
            <a:r>
              <a:rPr lang="en-US" dirty="0" smtClean="0">
                <a:solidFill>
                  <a:schemeClr val="bg1"/>
                </a:solidFill>
              </a:rPr>
              <a:t>July 2013</a:t>
            </a:r>
          </a:p>
        </p:txBody>
      </p:sp>
      <p:sp>
        <p:nvSpPr>
          <p:cNvPr id="6" name="Footer Placeholder 5"/>
          <p:cNvSpPr>
            <a:spLocks noGrp="1"/>
          </p:cNvSpPr>
          <p:nvPr>
            <p:ph type="ftr" sz="quarter" idx="11"/>
          </p:nvPr>
        </p:nvSpPr>
        <p:spPr/>
        <p:txBody>
          <a:bodyPr/>
          <a:lstStyle/>
          <a:p>
            <a:r>
              <a:rPr lang="en-US" dirty="0" smtClean="0"/>
              <a:t>Girl Talk Program Evaluation Research Report</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2122810" y="3794760"/>
            <a:ext cx="4598030" cy="3063240"/>
          </a:xfrm>
          <a:prstGeom prst="rect">
            <a:avLst/>
          </a:prstGeom>
          <a:noFill/>
          <a:ln w="9525">
            <a:noFill/>
            <a:miter lim="800000"/>
            <a:headEnd/>
            <a:tailEnd/>
          </a:ln>
        </p:spPr>
      </p:pic>
      <p:sp>
        <p:nvSpPr>
          <p:cNvPr id="2" name="Title 1"/>
          <p:cNvSpPr>
            <a:spLocks noGrp="1"/>
          </p:cNvSpPr>
          <p:nvPr>
            <p:ph type="title"/>
          </p:nvPr>
        </p:nvSpPr>
        <p:spPr>
          <a:xfrm>
            <a:off x="228600" y="228600"/>
            <a:ext cx="6720840" cy="914400"/>
          </a:xfrm>
        </p:spPr>
        <p:txBody>
          <a:bodyPr>
            <a:noAutofit/>
          </a:bodyPr>
          <a:lstStyle/>
          <a:p>
            <a:r>
              <a:rPr lang="en-US" sz="2400" dirty="0" smtClean="0"/>
              <a:t>Girl Talk is considered highly effective in building up participants’ sense of self worth…</a:t>
            </a:r>
            <a:endParaRPr lang="en-US" sz="2400" dirty="0"/>
          </a:p>
        </p:txBody>
      </p:sp>
      <p:graphicFrame>
        <p:nvGraphicFramePr>
          <p:cNvPr id="5" name="Content Placeholder 11"/>
          <p:cNvGraphicFramePr>
            <a:graphicFrameLocks/>
          </p:cNvGraphicFramePr>
          <p:nvPr/>
        </p:nvGraphicFramePr>
        <p:xfrm>
          <a:off x="228600" y="2880360"/>
          <a:ext cx="8682040" cy="853440"/>
        </p:xfrm>
        <a:graphic>
          <a:graphicData uri="http://schemas.openxmlformats.org/drawingml/2006/table">
            <a:tbl>
              <a:tblPr firstRow="1" bandRow="1">
                <a:tableStyleId>{5C22544A-7EE6-4342-B048-85BDC9FD1C3A}</a:tableStyleId>
              </a:tblPr>
              <a:tblGrid>
                <a:gridCol w="4709160"/>
                <a:gridCol w="1986440"/>
                <a:gridCol w="1986440"/>
              </a:tblGrid>
              <a:tr h="224991">
                <a:tc>
                  <a:txBody>
                    <a:bodyPr/>
                    <a:lstStyle/>
                    <a:p>
                      <a:pPr algn="l"/>
                      <a:r>
                        <a:rPr lang="en-US" sz="1400" b="0" dirty="0" smtClean="0">
                          <a:solidFill>
                            <a:schemeClr val="tx1"/>
                          </a:solidFill>
                        </a:rPr>
                        <a:t>% OF MIDDLE SCHOOL</a:t>
                      </a:r>
                      <a:r>
                        <a:rPr lang="en-US" sz="1400" b="0" baseline="0" dirty="0" smtClean="0">
                          <a:solidFill>
                            <a:schemeClr val="tx1"/>
                          </a:solidFill>
                        </a:rPr>
                        <a:t> PARTICIPANTS WHO SAY…</a:t>
                      </a:r>
                      <a:endParaRPr lang="en-US" sz="1400" b="0" dirty="0">
                        <a:solidFill>
                          <a:schemeClr val="tx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…HAS IMPROVED</a:t>
                      </a:r>
                      <a:r>
                        <a:rPr lang="en-US" sz="1400" b="0" kern="1200" baseline="0" dirty="0" smtClean="0">
                          <a:solidFill>
                            <a:schemeClr val="tx1"/>
                          </a:solidFill>
                          <a:latin typeface="+mn-lt"/>
                          <a:ea typeface="+mn-ea"/>
                          <a:cs typeface="+mn-cs"/>
                        </a:rPr>
                        <a:t> AS A RESULT OF GIRL TALK*</a:t>
                      </a:r>
                      <a:endParaRPr lang="en-US" sz="1400" b="0" kern="1200" dirty="0">
                        <a:solidFill>
                          <a:schemeClr val="tx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…IS BETTER</a:t>
                      </a:r>
                      <a:r>
                        <a:rPr lang="en-US" sz="1400" b="0" kern="1200" baseline="0" dirty="0" smtClean="0">
                          <a:solidFill>
                            <a:schemeClr val="tx1"/>
                          </a:solidFill>
                          <a:latin typeface="+mn-lt"/>
                          <a:ea typeface="+mn-ea"/>
                          <a:cs typeface="+mn-cs"/>
                        </a:rPr>
                        <a:t> THAN OTHER GIRLS MY AGE</a:t>
                      </a:r>
                      <a:endParaRPr lang="en-US" sz="1400" b="0" kern="1200" dirty="0">
                        <a:solidFill>
                          <a:schemeClr val="bg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45582">
                <a:tc>
                  <a:txBody>
                    <a:bodyPr/>
                    <a:lstStyle/>
                    <a:p>
                      <a:pPr algn="l"/>
                      <a:r>
                        <a:rPr lang="en-US" sz="1400" b="0" dirty="0" smtClean="0">
                          <a:solidFill>
                            <a:schemeClr val="dk1"/>
                          </a:solidFill>
                        </a:rPr>
                        <a:t>My</a:t>
                      </a:r>
                      <a:r>
                        <a:rPr lang="en-US" sz="1400" b="0" baseline="0" dirty="0" smtClean="0">
                          <a:solidFill>
                            <a:schemeClr val="dk1"/>
                          </a:solidFill>
                        </a:rPr>
                        <a:t> c</a:t>
                      </a:r>
                      <a:r>
                        <a:rPr lang="en-US" sz="1400" b="0" dirty="0" smtClean="0">
                          <a:solidFill>
                            <a:schemeClr val="dk1"/>
                          </a:solidFill>
                        </a:rPr>
                        <a:t>onfidence/self-esteem…</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76</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graphicFrame>
        <p:nvGraphicFramePr>
          <p:cNvPr id="10" name="Content Placeholder 11"/>
          <p:cNvGraphicFramePr>
            <a:graphicFrameLocks/>
          </p:cNvGraphicFramePr>
          <p:nvPr/>
        </p:nvGraphicFramePr>
        <p:xfrm>
          <a:off x="233361" y="1371600"/>
          <a:ext cx="6693219" cy="1188720"/>
        </p:xfrm>
        <a:graphic>
          <a:graphicData uri="http://schemas.openxmlformats.org/drawingml/2006/table">
            <a:tbl>
              <a:tblPr firstRow="1" bandRow="1">
                <a:tableStyleId>{5C22544A-7EE6-4342-B048-85BDC9FD1C3A}</a:tableStyleId>
              </a:tblPr>
              <a:tblGrid>
                <a:gridCol w="4704399"/>
                <a:gridCol w="1988820"/>
              </a:tblGrid>
              <a:tr h="141316">
                <a:tc>
                  <a:txBody>
                    <a:bodyPr/>
                    <a:lstStyle/>
                    <a:p>
                      <a:pPr algn="l"/>
                      <a:r>
                        <a:rPr lang="en-US" sz="1400" b="0" dirty="0" smtClean="0">
                          <a:solidFill>
                            <a:schemeClr val="tx1"/>
                          </a:solidFill>
                        </a:rPr>
                        <a:t>% WHO SAY GIRL TALK HAS BEEN </a:t>
                      </a:r>
                    </a:p>
                    <a:p>
                      <a:pPr algn="l"/>
                      <a:r>
                        <a:rPr lang="en-US" sz="1400" b="0" dirty="0" smtClean="0">
                          <a:solidFill>
                            <a:schemeClr val="tx1"/>
                          </a:solidFill>
                        </a:rPr>
                        <a:t>EFFECTIVE* IN HELPING GIRLS…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MIDDLE</a:t>
                      </a:r>
                      <a:r>
                        <a:rPr lang="en-US" sz="1400" b="0" kern="1200" baseline="0" dirty="0" smtClean="0">
                          <a:solidFill>
                            <a:schemeClr val="tx1"/>
                          </a:solidFill>
                          <a:latin typeface="+mn-lt"/>
                          <a:ea typeface="+mn-ea"/>
                          <a:cs typeface="+mn-cs"/>
                        </a:rPr>
                        <a:t> SCHOOL </a:t>
                      </a:r>
                      <a:r>
                        <a:rPr lang="en-US" sz="1400" b="0" kern="1200" dirty="0" smtClean="0">
                          <a:solidFill>
                            <a:schemeClr val="tx1"/>
                          </a:solidFill>
                          <a:latin typeface="+mn-lt"/>
                          <a:ea typeface="+mn-ea"/>
                          <a:cs typeface="+mn-cs"/>
                        </a:rPr>
                        <a:t>PARTICIPANTS</a:t>
                      </a:r>
                      <a:endParaRPr lang="en-US" sz="14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57942">
                <a:tc>
                  <a:txBody>
                    <a:bodyPr/>
                    <a:lstStyle/>
                    <a:p>
                      <a:pPr algn="l"/>
                      <a:r>
                        <a:rPr lang="en-US" sz="1400" b="0" dirty="0" smtClean="0">
                          <a:solidFill>
                            <a:schemeClr val="dk1"/>
                          </a:solidFill>
                        </a:rPr>
                        <a:t>Increase</a:t>
                      </a:r>
                      <a:r>
                        <a:rPr lang="en-US" sz="1400" b="0" baseline="0" dirty="0" smtClean="0">
                          <a:solidFill>
                            <a:schemeClr val="dk1"/>
                          </a:solidFill>
                        </a:rPr>
                        <a:t> self-confidence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r>
              <a:tr h="157942">
                <a:tc>
                  <a:txBody>
                    <a:bodyPr/>
                    <a:lstStyle/>
                    <a:p>
                      <a:pPr algn="l"/>
                      <a:r>
                        <a:rPr lang="en-US" sz="1400" b="0" dirty="0" smtClean="0">
                          <a:solidFill>
                            <a:schemeClr val="dk1"/>
                          </a:solidFill>
                        </a:rPr>
                        <a:t>Develop</a:t>
                      </a:r>
                      <a:r>
                        <a:rPr lang="en-US" sz="1400" b="0" baseline="0" dirty="0" smtClean="0">
                          <a:solidFill>
                            <a:schemeClr val="dk1"/>
                          </a:solidFill>
                        </a:rPr>
                        <a:t> a high self-esteem</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r>
            </a:tbl>
          </a:graphicData>
        </a:graphic>
      </p:graphicFrame>
      <p:sp>
        <p:nvSpPr>
          <p:cNvPr id="13" name="TextBox 12"/>
          <p:cNvSpPr txBox="1"/>
          <p:nvPr/>
        </p:nvSpPr>
        <p:spPr>
          <a:xfrm>
            <a:off x="228600" y="2560320"/>
            <a:ext cx="5029200" cy="276999"/>
          </a:xfrm>
          <a:prstGeom prst="rect">
            <a:avLst/>
          </a:prstGeom>
          <a:noFill/>
        </p:spPr>
        <p:txBody>
          <a:bodyPr wrap="square" rtlCol="0">
            <a:spAutoFit/>
          </a:bodyPr>
          <a:lstStyle/>
          <a:p>
            <a:r>
              <a:rPr lang="en-US" sz="1200" dirty="0" smtClean="0"/>
              <a:t>*TOP 2 BOX – SOMEWHAT OR COMPLETELY EFFECTIVE</a:t>
            </a:r>
            <a:endParaRPr lang="en-US" sz="1200" dirty="0"/>
          </a:p>
        </p:txBody>
      </p:sp>
      <p:sp>
        <p:nvSpPr>
          <p:cNvPr id="15" name="TextBox 14"/>
          <p:cNvSpPr txBox="1"/>
          <p:nvPr/>
        </p:nvSpPr>
        <p:spPr>
          <a:xfrm>
            <a:off x="228600" y="3703320"/>
            <a:ext cx="4206240" cy="274320"/>
          </a:xfrm>
          <a:prstGeom prst="rect">
            <a:avLst/>
          </a:prstGeom>
          <a:noFill/>
        </p:spPr>
        <p:txBody>
          <a:bodyPr wrap="square" rtlCol="0">
            <a:spAutoFit/>
          </a:bodyPr>
          <a:lstStyle/>
          <a:p>
            <a:r>
              <a:rPr lang="en-US" sz="1200" dirty="0" smtClean="0"/>
              <a:t>*TOP 2 BOX – BECOME A LITTLE OR MUCH BETTER</a:t>
            </a:r>
            <a:endParaRPr lang="en-US" sz="1200" dirty="0"/>
          </a:p>
        </p:txBody>
      </p:sp>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10</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943600" cy="914400"/>
          </a:xfrm>
        </p:spPr>
        <p:txBody>
          <a:bodyPr>
            <a:normAutofit/>
          </a:bodyPr>
          <a:lstStyle/>
          <a:p>
            <a:r>
              <a:rPr lang="en-US" sz="2400" dirty="0" smtClean="0"/>
              <a:t>…As well as building skills and behaviors that can lead to a successful future</a:t>
            </a:r>
            <a:endParaRPr lang="en-US" sz="2400" dirty="0"/>
          </a:p>
        </p:txBody>
      </p:sp>
      <p:graphicFrame>
        <p:nvGraphicFramePr>
          <p:cNvPr id="5" name="Content Placeholder 11"/>
          <p:cNvGraphicFramePr>
            <a:graphicFrameLocks/>
          </p:cNvGraphicFramePr>
          <p:nvPr/>
        </p:nvGraphicFramePr>
        <p:xfrm>
          <a:off x="228600" y="2880360"/>
          <a:ext cx="8682040" cy="2194560"/>
        </p:xfrm>
        <a:graphic>
          <a:graphicData uri="http://schemas.openxmlformats.org/drawingml/2006/table">
            <a:tbl>
              <a:tblPr firstRow="1" bandRow="1">
                <a:tableStyleId>{5C22544A-7EE6-4342-B048-85BDC9FD1C3A}</a:tableStyleId>
              </a:tblPr>
              <a:tblGrid>
                <a:gridCol w="4709160"/>
                <a:gridCol w="1986440"/>
                <a:gridCol w="1986440"/>
              </a:tblGrid>
              <a:tr h="350706">
                <a:tc>
                  <a:txBody>
                    <a:bodyPr/>
                    <a:lstStyle/>
                    <a:p>
                      <a:pPr algn="l"/>
                      <a:r>
                        <a:rPr lang="en-US" sz="1400" b="0" dirty="0" smtClean="0">
                          <a:solidFill>
                            <a:schemeClr val="tx1"/>
                          </a:solidFill>
                        </a:rPr>
                        <a:t>% OF MIDDLE SCHOOL</a:t>
                      </a:r>
                      <a:r>
                        <a:rPr lang="en-US" sz="1400" b="0" baseline="0" dirty="0" smtClean="0">
                          <a:solidFill>
                            <a:schemeClr val="tx1"/>
                          </a:solidFill>
                        </a:rPr>
                        <a:t> PARTICIPANTS WHO SAY…</a:t>
                      </a:r>
                      <a:endParaRPr lang="en-US" sz="1400" b="0" dirty="0">
                        <a:solidFill>
                          <a:schemeClr val="tx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…HAS IMPROVED</a:t>
                      </a:r>
                      <a:r>
                        <a:rPr lang="en-US" sz="1400" b="0" kern="1200" baseline="0" dirty="0" smtClean="0">
                          <a:solidFill>
                            <a:schemeClr val="tx1"/>
                          </a:solidFill>
                          <a:latin typeface="+mn-lt"/>
                          <a:ea typeface="+mn-ea"/>
                          <a:cs typeface="+mn-cs"/>
                        </a:rPr>
                        <a:t> AS A RESULT OF GIRL TALK*</a:t>
                      </a:r>
                      <a:endParaRPr lang="en-US" sz="1400" b="0" kern="1200" dirty="0">
                        <a:solidFill>
                          <a:schemeClr val="tx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…IS BETTER</a:t>
                      </a:r>
                      <a:r>
                        <a:rPr lang="en-US" sz="1400" b="0" kern="1200" baseline="0" dirty="0" smtClean="0">
                          <a:solidFill>
                            <a:schemeClr val="tx1"/>
                          </a:solidFill>
                          <a:latin typeface="+mn-lt"/>
                          <a:ea typeface="+mn-ea"/>
                          <a:cs typeface="+mn-cs"/>
                        </a:rPr>
                        <a:t> THAN OTHER GIRLS MY AGE</a:t>
                      </a:r>
                      <a:endParaRPr lang="en-US" sz="1400" b="0" kern="1200" dirty="0">
                        <a:solidFill>
                          <a:schemeClr val="bg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226927">
                <a:tc>
                  <a:txBody>
                    <a:bodyPr/>
                    <a:lstStyle/>
                    <a:p>
                      <a:pPr algn="l"/>
                      <a:r>
                        <a:rPr lang="en-US" sz="1400" b="0" dirty="0" smtClean="0">
                          <a:solidFill>
                            <a:schemeClr val="tx1"/>
                          </a:solidFill>
                        </a:rPr>
                        <a:t>My leadership skills…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75</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48</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r h="226927">
                <a:tc>
                  <a:txBody>
                    <a:bodyPr/>
                    <a:lstStyle/>
                    <a:p>
                      <a:pPr algn="l"/>
                      <a:r>
                        <a:rPr lang="en-US" sz="1400" b="0" dirty="0" smtClean="0">
                          <a:solidFill>
                            <a:schemeClr val="tx1"/>
                          </a:solidFill>
                        </a:rPr>
                        <a:t>My ability to make healthy choices…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69</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46</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r h="226927">
                <a:tc>
                  <a:txBody>
                    <a:bodyPr/>
                    <a:lstStyle/>
                    <a:p>
                      <a:pPr algn="l"/>
                      <a:r>
                        <a:rPr lang="en-US" sz="1400" b="0" dirty="0" smtClean="0">
                          <a:solidFill>
                            <a:schemeClr val="tx1"/>
                          </a:solidFill>
                        </a:rPr>
                        <a:t>My grades in school…</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61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45</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r h="226927">
                <a:tc>
                  <a:txBody>
                    <a:bodyPr/>
                    <a:lstStyle/>
                    <a:p>
                      <a:pPr algn="l"/>
                      <a:r>
                        <a:rPr lang="en-US" sz="1400" b="0" dirty="0" smtClean="0">
                          <a:solidFill>
                            <a:schemeClr val="tx1"/>
                          </a:solidFill>
                        </a:rPr>
                        <a:t>My study</a:t>
                      </a:r>
                      <a:r>
                        <a:rPr lang="en-US" sz="1400" b="0" baseline="0" dirty="0" smtClean="0">
                          <a:solidFill>
                            <a:schemeClr val="tx1"/>
                          </a:solidFill>
                        </a:rPr>
                        <a:t> habits…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59</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31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r h="226927">
                <a:tc>
                  <a:txBody>
                    <a:bodyPr/>
                    <a:lstStyle/>
                    <a:p>
                      <a:pPr algn="l"/>
                      <a:r>
                        <a:rPr lang="en-US" sz="1400" b="0" dirty="0" smtClean="0">
                          <a:solidFill>
                            <a:schemeClr val="tx1"/>
                          </a:solidFill>
                        </a:rPr>
                        <a:t>My ability to get along with my family…</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59</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38</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graphicFrame>
        <p:nvGraphicFramePr>
          <p:cNvPr id="10" name="Content Placeholder 11"/>
          <p:cNvGraphicFramePr>
            <a:graphicFrameLocks/>
          </p:cNvGraphicFramePr>
          <p:nvPr/>
        </p:nvGraphicFramePr>
        <p:xfrm>
          <a:off x="233361" y="1371600"/>
          <a:ext cx="6693219" cy="1188720"/>
        </p:xfrm>
        <a:graphic>
          <a:graphicData uri="http://schemas.openxmlformats.org/drawingml/2006/table">
            <a:tbl>
              <a:tblPr firstRow="1" bandRow="1">
                <a:tableStyleId>{5C22544A-7EE6-4342-B048-85BDC9FD1C3A}</a:tableStyleId>
              </a:tblPr>
              <a:tblGrid>
                <a:gridCol w="4704399"/>
                <a:gridCol w="1988820"/>
              </a:tblGrid>
              <a:tr h="0">
                <a:tc>
                  <a:txBody>
                    <a:bodyPr/>
                    <a:lstStyle/>
                    <a:p>
                      <a:pPr algn="l"/>
                      <a:r>
                        <a:rPr lang="en-US" sz="1400" b="0" dirty="0" smtClean="0">
                          <a:solidFill>
                            <a:schemeClr val="tx1"/>
                          </a:solidFill>
                        </a:rPr>
                        <a:t>% WHO SAY GIRL TALK HAS BEEN </a:t>
                      </a:r>
                    </a:p>
                    <a:p>
                      <a:pPr algn="l"/>
                      <a:r>
                        <a:rPr lang="en-US" sz="1400" b="0" dirty="0" smtClean="0">
                          <a:solidFill>
                            <a:schemeClr val="tx1"/>
                          </a:solidFill>
                        </a:rPr>
                        <a:t>EFFECTIVE* IN HELPING GIRLS…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MIDDLE</a:t>
                      </a:r>
                      <a:r>
                        <a:rPr lang="en-US" sz="1400" b="0" kern="1200" baseline="0" dirty="0" smtClean="0">
                          <a:solidFill>
                            <a:schemeClr val="tx1"/>
                          </a:solidFill>
                          <a:latin typeface="+mn-lt"/>
                          <a:ea typeface="+mn-ea"/>
                          <a:cs typeface="+mn-cs"/>
                        </a:rPr>
                        <a:t> SCHOOL </a:t>
                      </a:r>
                      <a:r>
                        <a:rPr lang="en-US" sz="1400" b="0" kern="1200" dirty="0" smtClean="0">
                          <a:solidFill>
                            <a:schemeClr val="tx1"/>
                          </a:solidFill>
                          <a:latin typeface="+mn-lt"/>
                          <a:ea typeface="+mn-ea"/>
                          <a:cs typeface="+mn-cs"/>
                        </a:rPr>
                        <a:t>PARTICIPANTS</a:t>
                      </a:r>
                      <a:endParaRPr lang="en-US" sz="14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0">
                <a:tc>
                  <a:txBody>
                    <a:bodyPr/>
                    <a:lstStyle/>
                    <a:p>
                      <a:pPr algn="l"/>
                      <a:r>
                        <a:rPr lang="en-US" sz="1400" b="0" dirty="0" smtClean="0">
                          <a:solidFill>
                            <a:schemeClr val="dk1"/>
                          </a:solidFill>
                        </a:rPr>
                        <a:t>Make</a:t>
                      </a:r>
                      <a:r>
                        <a:rPr lang="en-US" sz="1400" b="0" baseline="0" dirty="0" smtClean="0">
                          <a:solidFill>
                            <a:schemeClr val="dk1"/>
                          </a:solidFill>
                        </a:rPr>
                        <a:t> healthy choices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87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r>
              <a:tr h="0">
                <a:tc>
                  <a:txBody>
                    <a:bodyPr/>
                    <a:lstStyle/>
                    <a:p>
                      <a:pPr algn="l"/>
                      <a:r>
                        <a:rPr lang="en-US" sz="1400" b="0" dirty="0" smtClean="0">
                          <a:solidFill>
                            <a:schemeClr val="dk1"/>
                          </a:solidFill>
                        </a:rPr>
                        <a:t>Build</a:t>
                      </a:r>
                      <a:r>
                        <a:rPr lang="en-US" sz="1400" b="0" baseline="0" dirty="0" smtClean="0">
                          <a:solidFill>
                            <a:schemeClr val="dk1"/>
                          </a:solidFill>
                        </a:rPr>
                        <a:t> strong leadership skills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92</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r>
            </a:tbl>
          </a:graphicData>
        </a:graphic>
      </p:graphicFrame>
      <p:sp>
        <p:nvSpPr>
          <p:cNvPr id="15" name="TextBox 14"/>
          <p:cNvSpPr txBox="1"/>
          <p:nvPr/>
        </p:nvSpPr>
        <p:spPr>
          <a:xfrm>
            <a:off x="228600" y="2560320"/>
            <a:ext cx="5029200" cy="276999"/>
          </a:xfrm>
          <a:prstGeom prst="rect">
            <a:avLst/>
          </a:prstGeom>
          <a:noFill/>
        </p:spPr>
        <p:txBody>
          <a:bodyPr wrap="square" rtlCol="0">
            <a:spAutoFit/>
          </a:bodyPr>
          <a:lstStyle/>
          <a:p>
            <a:r>
              <a:rPr lang="en-US" sz="1200" dirty="0" smtClean="0"/>
              <a:t>*TOP 2 BOX – SOMEWHAT OR COMPLETELY EFFECTIVE</a:t>
            </a:r>
            <a:endParaRPr lang="en-US" sz="1200" dirty="0"/>
          </a:p>
        </p:txBody>
      </p:sp>
      <p:sp>
        <p:nvSpPr>
          <p:cNvPr id="16" name="TextBox 15"/>
          <p:cNvSpPr txBox="1"/>
          <p:nvPr/>
        </p:nvSpPr>
        <p:spPr>
          <a:xfrm>
            <a:off x="228600" y="5074920"/>
            <a:ext cx="5029200" cy="276999"/>
          </a:xfrm>
          <a:prstGeom prst="rect">
            <a:avLst/>
          </a:prstGeom>
          <a:noFill/>
        </p:spPr>
        <p:txBody>
          <a:bodyPr wrap="square" rtlCol="0">
            <a:spAutoFit/>
          </a:bodyPr>
          <a:lstStyle/>
          <a:p>
            <a:r>
              <a:rPr lang="en-US" sz="1200" dirty="0" smtClean="0"/>
              <a:t>*TOP 2 BOX – BECOME A LITTLE OR MUCH BETTER</a:t>
            </a:r>
            <a:endParaRPr lang="en-US" sz="1200" dirty="0"/>
          </a:p>
        </p:txBody>
      </p:sp>
      <p:sp>
        <p:nvSpPr>
          <p:cNvPr id="18" name="Rectangle 17"/>
          <p:cNvSpPr/>
          <p:nvPr/>
        </p:nvSpPr>
        <p:spPr>
          <a:xfrm>
            <a:off x="7223760" y="5206722"/>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50% AGES 10-12</a:t>
            </a:r>
          </a:p>
          <a:p>
            <a:r>
              <a:rPr lang="da-DK" sz="1200" dirty="0" smtClean="0"/>
              <a:t>36% AGES 13-14</a:t>
            </a:r>
            <a:endParaRPr lang="en-US" sz="1100" dirty="0"/>
          </a:p>
        </p:txBody>
      </p:sp>
      <p:cxnSp>
        <p:nvCxnSpPr>
          <p:cNvPr id="19" name="Straight Arrow Connector 18"/>
          <p:cNvCxnSpPr/>
          <p:nvPr/>
        </p:nvCxnSpPr>
        <p:spPr>
          <a:xfrm flipV="1">
            <a:off x="8275320" y="4206240"/>
            <a:ext cx="1588" cy="100584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11</a:t>
            </a:fld>
            <a:endParaRPr lang="en-US" dirty="0"/>
          </a:p>
        </p:txBody>
      </p:sp>
      <p:sp>
        <p:nvSpPr>
          <p:cNvPr id="14"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32520" cy="914400"/>
          </a:xfrm>
        </p:spPr>
        <p:txBody>
          <a:bodyPr>
            <a:normAutofit/>
          </a:bodyPr>
          <a:lstStyle/>
          <a:p>
            <a:r>
              <a:rPr lang="en-US" sz="2400" dirty="0" smtClean="0"/>
              <a:t>The program instills courage to stand up for their own values</a:t>
            </a:r>
            <a:r>
              <a:rPr lang="en-US" dirty="0" smtClean="0"/>
              <a:t/>
            </a:r>
            <a:br>
              <a:rPr lang="en-US" dirty="0" smtClean="0"/>
            </a:br>
            <a:r>
              <a:rPr lang="en-US" sz="1400" dirty="0" smtClean="0"/>
              <a:t>Though, the ability to say “no” to substances significantly declines as girls enter their early teen years</a:t>
            </a:r>
            <a:endParaRPr lang="en-US" dirty="0"/>
          </a:p>
        </p:txBody>
      </p:sp>
      <p:graphicFrame>
        <p:nvGraphicFramePr>
          <p:cNvPr id="5" name="Content Placeholder 11"/>
          <p:cNvGraphicFramePr>
            <a:graphicFrameLocks/>
          </p:cNvGraphicFramePr>
          <p:nvPr/>
        </p:nvGraphicFramePr>
        <p:xfrm>
          <a:off x="228600" y="2880360"/>
          <a:ext cx="8682040" cy="1859280"/>
        </p:xfrm>
        <a:graphic>
          <a:graphicData uri="http://schemas.openxmlformats.org/drawingml/2006/table">
            <a:tbl>
              <a:tblPr firstRow="1" bandRow="1">
                <a:tableStyleId>{5C22544A-7EE6-4342-B048-85BDC9FD1C3A}</a:tableStyleId>
              </a:tblPr>
              <a:tblGrid>
                <a:gridCol w="4709160"/>
                <a:gridCol w="1986440"/>
                <a:gridCol w="1986440"/>
              </a:tblGrid>
              <a:tr h="158791">
                <a:tc>
                  <a:txBody>
                    <a:bodyPr/>
                    <a:lstStyle/>
                    <a:p>
                      <a:pPr algn="l"/>
                      <a:r>
                        <a:rPr lang="en-US" sz="1400" b="0" dirty="0" smtClean="0">
                          <a:solidFill>
                            <a:schemeClr val="tx1"/>
                          </a:solidFill>
                        </a:rPr>
                        <a:t>% OF MIDDLE SCHOOL</a:t>
                      </a:r>
                      <a:r>
                        <a:rPr lang="en-US" sz="1400" b="0" baseline="0" dirty="0" smtClean="0">
                          <a:solidFill>
                            <a:schemeClr val="tx1"/>
                          </a:solidFill>
                        </a:rPr>
                        <a:t> PARTICIPANTS WHO SAY…</a:t>
                      </a:r>
                      <a:endParaRPr lang="en-US" sz="1400" b="0" dirty="0">
                        <a:solidFill>
                          <a:schemeClr val="tx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…HAS IMPROVED</a:t>
                      </a:r>
                      <a:r>
                        <a:rPr lang="en-US" sz="1400" b="0" kern="1200" baseline="0" dirty="0" smtClean="0">
                          <a:solidFill>
                            <a:schemeClr val="tx1"/>
                          </a:solidFill>
                          <a:latin typeface="+mn-lt"/>
                          <a:ea typeface="+mn-ea"/>
                          <a:cs typeface="+mn-cs"/>
                        </a:rPr>
                        <a:t> AS A RESULT OF GIRL TALK*</a:t>
                      </a:r>
                      <a:endParaRPr lang="en-US" sz="1400" b="0" kern="1200" dirty="0">
                        <a:solidFill>
                          <a:schemeClr val="tx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…IS BETTER</a:t>
                      </a:r>
                      <a:r>
                        <a:rPr lang="en-US" sz="1400" b="0" kern="1200" baseline="0" dirty="0" smtClean="0">
                          <a:solidFill>
                            <a:schemeClr val="tx1"/>
                          </a:solidFill>
                          <a:latin typeface="+mn-lt"/>
                          <a:ea typeface="+mn-ea"/>
                          <a:cs typeface="+mn-cs"/>
                        </a:rPr>
                        <a:t> THAN OTHER GIRLS MY AGE</a:t>
                      </a:r>
                      <a:endParaRPr lang="en-US" sz="1400" b="0" kern="1200" dirty="0">
                        <a:solidFill>
                          <a:schemeClr val="bg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77472">
                <a:tc>
                  <a:txBody>
                    <a:bodyPr/>
                    <a:lstStyle/>
                    <a:p>
                      <a:pPr algn="l"/>
                      <a:r>
                        <a:rPr lang="en-US" sz="1400" b="0" dirty="0" smtClean="0">
                          <a:solidFill>
                            <a:schemeClr val="tx1"/>
                          </a:solidFill>
                        </a:rPr>
                        <a:t>Ability to resist</a:t>
                      </a:r>
                      <a:r>
                        <a:rPr lang="en-US" sz="1400" b="0" baseline="0" dirty="0" smtClean="0">
                          <a:solidFill>
                            <a:schemeClr val="tx1"/>
                          </a:solidFill>
                        </a:rPr>
                        <a:t> peer pressure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53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r h="177472">
                <a:tc>
                  <a:txBody>
                    <a:bodyPr/>
                    <a:lstStyle/>
                    <a:p>
                      <a:pPr algn="l"/>
                      <a:r>
                        <a:rPr lang="en-US" sz="1400" b="0" dirty="0" smtClean="0">
                          <a:solidFill>
                            <a:schemeClr val="tx1"/>
                          </a:solidFill>
                        </a:rPr>
                        <a:t>Ability</a:t>
                      </a:r>
                      <a:r>
                        <a:rPr lang="en-US" sz="1400" b="0" baseline="0" dirty="0" smtClean="0">
                          <a:solidFill>
                            <a:schemeClr val="tx1"/>
                          </a:solidFill>
                        </a:rPr>
                        <a:t> to say “no” to drugs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69</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76</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r h="177472">
                <a:tc>
                  <a:txBody>
                    <a:bodyPr/>
                    <a:lstStyle/>
                    <a:p>
                      <a:pPr algn="l"/>
                      <a:r>
                        <a:rPr lang="en-US" sz="1400" b="0" dirty="0" smtClean="0">
                          <a:solidFill>
                            <a:schemeClr val="tx1"/>
                          </a:solidFill>
                        </a:rPr>
                        <a:t>Ability to say “no” to smoking</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69</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76</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r h="177472">
                <a:tc>
                  <a:txBody>
                    <a:bodyPr/>
                    <a:lstStyle/>
                    <a:p>
                      <a:pPr algn="l"/>
                      <a:r>
                        <a:rPr lang="en-US" sz="1400" b="0" dirty="0" smtClean="0">
                          <a:solidFill>
                            <a:schemeClr val="tx1"/>
                          </a:solidFill>
                        </a:rPr>
                        <a:t>Ability to say “no” to alcohol</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69</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2"/>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73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lumMod val="50000"/>
                      </a:schemeClr>
                    </a:solid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graphicFrame>
        <p:nvGraphicFramePr>
          <p:cNvPr id="10" name="Content Placeholder 11"/>
          <p:cNvGraphicFramePr>
            <a:graphicFrameLocks/>
          </p:cNvGraphicFramePr>
          <p:nvPr/>
        </p:nvGraphicFramePr>
        <p:xfrm>
          <a:off x="233361" y="1371600"/>
          <a:ext cx="6693219" cy="1188720"/>
        </p:xfrm>
        <a:graphic>
          <a:graphicData uri="http://schemas.openxmlformats.org/drawingml/2006/table">
            <a:tbl>
              <a:tblPr firstRow="1" bandRow="1">
                <a:tableStyleId>{5C22544A-7EE6-4342-B048-85BDC9FD1C3A}</a:tableStyleId>
              </a:tblPr>
              <a:tblGrid>
                <a:gridCol w="4704399"/>
                <a:gridCol w="1988820"/>
              </a:tblGrid>
              <a:tr h="0">
                <a:tc>
                  <a:txBody>
                    <a:bodyPr/>
                    <a:lstStyle/>
                    <a:p>
                      <a:pPr algn="l"/>
                      <a:r>
                        <a:rPr lang="en-US" sz="1400" b="0" dirty="0" smtClean="0">
                          <a:solidFill>
                            <a:schemeClr val="tx1"/>
                          </a:solidFill>
                        </a:rPr>
                        <a:t>% WHO SAY GIRL TALK HAS BEEN </a:t>
                      </a:r>
                    </a:p>
                    <a:p>
                      <a:pPr algn="l"/>
                      <a:r>
                        <a:rPr lang="en-US" sz="1400" b="0" dirty="0" smtClean="0">
                          <a:solidFill>
                            <a:schemeClr val="tx1"/>
                          </a:solidFill>
                        </a:rPr>
                        <a:t>EFFECTIVE* IN HELPING GIRLS…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MIDDLE SCHOOL PARTICIPANTS</a:t>
                      </a:r>
                      <a:endParaRPr lang="en-US" sz="14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0">
                <a:tc>
                  <a:txBody>
                    <a:bodyPr/>
                    <a:lstStyle/>
                    <a:p>
                      <a:pPr algn="l"/>
                      <a:r>
                        <a:rPr lang="en-US" sz="1400" b="0" dirty="0" smtClean="0">
                          <a:solidFill>
                            <a:schemeClr val="dk1"/>
                          </a:solidFill>
                        </a:rPr>
                        <a:t>Deal with peer pressure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86</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r>
              <a:tr h="0">
                <a:tc>
                  <a:txBody>
                    <a:bodyPr/>
                    <a:lstStyle/>
                    <a:p>
                      <a:pPr algn="l"/>
                      <a:r>
                        <a:rPr lang="en-US" sz="1400" b="0" dirty="0" smtClean="0">
                          <a:solidFill>
                            <a:schemeClr val="dk1"/>
                          </a:solidFill>
                        </a:rPr>
                        <a:t>Have the courage to say “no” to risky behaviors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90</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3"/>
                    </a:solidFill>
                  </a:tcPr>
                </a:tc>
              </a:tr>
            </a:tbl>
          </a:graphicData>
        </a:graphic>
      </p:graphicFrame>
      <p:sp>
        <p:nvSpPr>
          <p:cNvPr id="15" name="TextBox 14"/>
          <p:cNvSpPr txBox="1"/>
          <p:nvPr/>
        </p:nvSpPr>
        <p:spPr>
          <a:xfrm>
            <a:off x="228600" y="2560320"/>
            <a:ext cx="5029200" cy="276999"/>
          </a:xfrm>
          <a:prstGeom prst="rect">
            <a:avLst/>
          </a:prstGeom>
          <a:noFill/>
        </p:spPr>
        <p:txBody>
          <a:bodyPr wrap="square" rtlCol="0">
            <a:spAutoFit/>
          </a:bodyPr>
          <a:lstStyle/>
          <a:p>
            <a:r>
              <a:rPr lang="en-US" sz="1200" dirty="0" smtClean="0"/>
              <a:t>*TOP 2 BOX – SOMEWHAT OR COMPLETELY EFFECTIVE</a:t>
            </a:r>
            <a:endParaRPr lang="en-US" sz="1200" dirty="0"/>
          </a:p>
        </p:txBody>
      </p:sp>
      <p:sp>
        <p:nvSpPr>
          <p:cNvPr id="16" name="TextBox 15"/>
          <p:cNvSpPr txBox="1"/>
          <p:nvPr/>
        </p:nvSpPr>
        <p:spPr>
          <a:xfrm>
            <a:off x="228600" y="4709160"/>
            <a:ext cx="5029200" cy="276999"/>
          </a:xfrm>
          <a:prstGeom prst="rect">
            <a:avLst/>
          </a:prstGeom>
          <a:noFill/>
        </p:spPr>
        <p:txBody>
          <a:bodyPr wrap="square" rtlCol="0">
            <a:spAutoFit/>
          </a:bodyPr>
          <a:lstStyle/>
          <a:p>
            <a:r>
              <a:rPr lang="en-US" sz="1200" dirty="0" smtClean="0"/>
              <a:t>*TOP 2 BOX – BECOME A LITTLE OR MUCH BETTER</a:t>
            </a:r>
            <a:endParaRPr lang="en-US" sz="1200" dirty="0"/>
          </a:p>
        </p:txBody>
      </p:sp>
      <p:cxnSp>
        <p:nvCxnSpPr>
          <p:cNvPr id="21" name="Straight Arrow Connector 20"/>
          <p:cNvCxnSpPr/>
          <p:nvPr/>
        </p:nvCxnSpPr>
        <p:spPr>
          <a:xfrm flipV="1">
            <a:off x="5166360" y="3886200"/>
            <a:ext cx="0" cy="114835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V="1">
            <a:off x="5623560" y="4211598"/>
            <a:ext cx="0" cy="1376958"/>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V="1">
            <a:off x="6263640" y="4531638"/>
            <a:ext cx="0" cy="1737360"/>
          </a:xfrm>
          <a:prstGeom prst="straightConnector1">
            <a:avLst/>
          </a:prstGeom>
          <a:ln w="38100">
            <a:solidFill>
              <a:schemeClr val="accent6"/>
            </a:solidFill>
            <a:tailEnd type="arrow"/>
          </a:ln>
        </p:spPr>
        <p:style>
          <a:lnRef idx="1">
            <a:schemeClr val="accent1"/>
          </a:lnRef>
          <a:fillRef idx="0">
            <a:schemeClr val="accent1"/>
          </a:fillRef>
          <a:effectRef idx="0">
            <a:schemeClr val="accent1"/>
          </a:effectRef>
          <a:fontRef idx="minor">
            <a:schemeClr val="tx1"/>
          </a:fontRef>
        </p:style>
      </p:cxnSp>
      <p:sp>
        <p:nvSpPr>
          <p:cNvPr id="17"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12</a:t>
            </a:fld>
            <a:endParaRPr lang="en-US" dirty="0"/>
          </a:p>
        </p:txBody>
      </p:sp>
      <p:sp>
        <p:nvSpPr>
          <p:cNvPr id="18"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9" name="Rectangle 18"/>
          <p:cNvSpPr/>
          <p:nvPr/>
        </p:nvSpPr>
        <p:spPr>
          <a:xfrm>
            <a:off x="4114800" y="4795242"/>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77% AGES 10-12</a:t>
            </a:r>
          </a:p>
          <a:p>
            <a:r>
              <a:rPr lang="da-DK" sz="1200" dirty="0" smtClean="0"/>
              <a:t>57% AGES 13-14</a:t>
            </a:r>
            <a:endParaRPr lang="en-US" sz="1100" dirty="0"/>
          </a:p>
        </p:txBody>
      </p:sp>
      <p:sp>
        <p:nvSpPr>
          <p:cNvPr id="22" name="Rectangle 21"/>
          <p:cNvSpPr/>
          <p:nvPr/>
        </p:nvSpPr>
        <p:spPr>
          <a:xfrm>
            <a:off x="4754880" y="5394960"/>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77% AGES 10-12</a:t>
            </a:r>
          </a:p>
          <a:p>
            <a:r>
              <a:rPr lang="da-DK" sz="1200" dirty="0" smtClean="0"/>
              <a:t>58% AGES 13-14</a:t>
            </a:r>
            <a:endParaRPr lang="en-US" sz="1100" dirty="0"/>
          </a:p>
        </p:txBody>
      </p:sp>
      <p:sp>
        <p:nvSpPr>
          <p:cNvPr id="25" name="Rectangle 24"/>
          <p:cNvSpPr/>
          <p:nvPr/>
        </p:nvSpPr>
        <p:spPr>
          <a:xfrm>
            <a:off x="5349240" y="5983962"/>
            <a:ext cx="1371600" cy="553998"/>
          </a:xfrm>
          <a:prstGeom prst="rect">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tIns="91440" bIns="91440" rtlCol="0" anchor="ctr">
            <a:spAutoFit/>
          </a:bodyPr>
          <a:lstStyle/>
          <a:p>
            <a:r>
              <a:rPr lang="da-DK" sz="1200" dirty="0" smtClean="0"/>
              <a:t>77% AGES 10-12</a:t>
            </a:r>
          </a:p>
          <a:p>
            <a:r>
              <a:rPr lang="da-DK" sz="1200" dirty="0" smtClean="0"/>
              <a:t>58% AGES 13-14</a:t>
            </a:r>
            <a:endParaRPr lang="en-US" sz="11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0" y="766204"/>
            <a:ext cx="9144000" cy="6091796"/>
          </a:xfrm>
          <a:prstGeom prst="rect">
            <a:avLst/>
          </a:prstGeom>
          <a:noFill/>
          <a:ln w="9525">
            <a:noFill/>
            <a:miter lim="800000"/>
            <a:headEnd/>
            <a:tailEnd/>
          </a:ln>
        </p:spPr>
      </p:pic>
      <p:sp>
        <p:nvSpPr>
          <p:cNvPr id="2" name="Title 1"/>
          <p:cNvSpPr>
            <a:spLocks noGrp="1"/>
          </p:cNvSpPr>
          <p:nvPr>
            <p:ph type="title"/>
          </p:nvPr>
        </p:nvSpPr>
        <p:spPr>
          <a:xfrm>
            <a:off x="228600" y="228600"/>
            <a:ext cx="5989320" cy="914400"/>
          </a:xfrm>
        </p:spPr>
        <p:txBody>
          <a:bodyPr>
            <a:normAutofit/>
          </a:bodyPr>
          <a:lstStyle/>
          <a:p>
            <a:r>
              <a:rPr lang="en-US" sz="2400" dirty="0" smtClean="0"/>
              <a:t>They agree Girl Talk is a big commitment; many say parents encouraged participation…</a:t>
            </a:r>
            <a:endParaRPr lang="en-US" sz="2400" dirty="0"/>
          </a:p>
        </p:txBody>
      </p:sp>
      <p:sp>
        <p:nvSpPr>
          <p:cNvPr id="18" name="TextBox 17"/>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19" name="Rectangular Callout 18"/>
          <p:cNvSpPr/>
          <p:nvPr/>
        </p:nvSpPr>
        <p:spPr>
          <a:xfrm>
            <a:off x="228600" y="2194560"/>
            <a:ext cx="2103120" cy="137160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The Girl Talk program is a big time commitment</a:t>
            </a:r>
          </a:p>
          <a:p>
            <a:pPr>
              <a:spcBef>
                <a:spcPts val="300"/>
              </a:spcBef>
            </a:pPr>
            <a:r>
              <a:rPr lang="en-US" sz="1400" dirty="0" smtClean="0"/>
              <a:t>73% MIDDLE SCHOOL PARTICIPANTS</a:t>
            </a:r>
          </a:p>
        </p:txBody>
      </p:sp>
      <p:sp>
        <p:nvSpPr>
          <p:cNvPr id="20" name="Rectangular Callout 19"/>
          <p:cNvSpPr/>
          <p:nvPr/>
        </p:nvSpPr>
        <p:spPr>
          <a:xfrm>
            <a:off x="228600" y="3805078"/>
            <a:ext cx="2103120" cy="1635601"/>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My parents strongly encouraged me to participate in the Girl Talk program</a:t>
            </a:r>
          </a:p>
          <a:p>
            <a:pPr>
              <a:spcBef>
                <a:spcPts val="300"/>
              </a:spcBef>
            </a:pPr>
            <a:r>
              <a:rPr lang="en-US" sz="1400" dirty="0" smtClean="0"/>
              <a:t>84% MIDDLE SCHOOL PARTICIPANTS</a:t>
            </a:r>
          </a:p>
        </p:txBody>
      </p:sp>
      <p:sp>
        <p:nvSpPr>
          <p:cNvPr id="12"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13</a:t>
            </a:fld>
            <a:endParaRPr lang="en-US" dirty="0"/>
          </a:p>
        </p:txBody>
      </p:sp>
      <p:sp>
        <p:nvSpPr>
          <p:cNvPr id="13"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b="3836"/>
          <a:stretch>
            <a:fillRect/>
          </a:stretch>
        </p:blipFill>
        <p:spPr bwMode="auto">
          <a:xfrm>
            <a:off x="0" y="1128010"/>
            <a:ext cx="9144000" cy="5729990"/>
          </a:xfrm>
          <a:prstGeom prst="rect">
            <a:avLst/>
          </a:prstGeom>
          <a:noFill/>
          <a:ln w="9525">
            <a:noFill/>
            <a:miter lim="800000"/>
            <a:headEnd/>
            <a:tailEnd/>
          </a:ln>
        </p:spPr>
      </p:pic>
      <p:sp>
        <p:nvSpPr>
          <p:cNvPr id="2" name="Title 1"/>
          <p:cNvSpPr>
            <a:spLocks noGrp="1"/>
          </p:cNvSpPr>
          <p:nvPr>
            <p:ph type="title"/>
          </p:nvPr>
        </p:nvSpPr>
        <p:spPr>
          <a:xfrm>
            <a:off x="228600" y="228600"/>
            <a:ext cx="6126480" cy="914400"/>
          </a:xfrm>
        </p:spPr>
        <p:txBody>
          <a:bodyPr>
            <a:normAutofit/>
          </a:bodyPr>
          <a:lstStyle/>
          <a:p>
            <a:r>
              <a:rPr lang="en-US" sz="2400" dirty="0" smtClean="0"/>
              <a:t>…Yet, most enjoy participating in the program and have made many friends as a result</a:t>
            </a:r>
            <a:endParaRPr lang="en-US" sz="2400" dirty="0"/>
          </a:p>
        </p:txBody>
      </p:sp>
      <p:sp>
        <p:nvSpPr>
          <p:cNvPr id="18" name="TextBox 17"/>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14" name="Rectangular Callout 13"/>
          <p:cNvSpPr/>
          <p:nvPr/>
        </p:nvSpPr>
        <p:spPr>
          <a:xfrm>
            <a:off x="6766560" y="3611880"/>
            <a:ext cx="2103120" cy="137160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I have made many friends in the Girl Talk program</a:t>
            </a:r>
          </a:p>
          <a:p>
            <a:pPr>
              <a:spcBef>
                <a:spcPts val="300"/>
              </a:spcBef>
            </a:pPr>
            <a:r>
              <a:rPr lang="en-US" sz="1400" dirty="0" smtClean="0"/>
              <a:t>86% MIDDLE SCHOOL PARTICIPANTS</a:t>
            </a:r>
          </a:p>
        </p:txBody>
      </p:sp>
      <p:sp>
        <p:nvSpPr>
          <p:cNvPr id="15" name="Rectangular Callout 14"/>
          <p:cNvSpPr/>
          <p:nvPr/>
        </p:nvSpPr>
        <p:spPr>
          <a:xfrm>
            <a:off x="3520440" y="3611880"/>
            <a:ext cx="2103120" cy="137160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I am learning many valuable skills from the Girl Talk program</a:t>
            </a:r>
          </a:p>
          <a:p>
            <a:pPr>
              <a:spcBef>
                <a:spcPts val="300"/>
              </a:spcBef>
            </a:pPr>
            <a:r>
              <a:rPr lang="en-US" sz="1400" dirty="0" smtClean="0"/>
              <a:t>93% MIDDLE SCHOOL PARTICIPANTS</a:t>
            </a:r>
          </a:p>
        </p:txBody>
      </p:sp>
      <p:sp>
        <p:nvSpPr>
          <p:cNvPr id="16" name="Rectangular Callout 15"/>
          <p:cNvSpPr/>
          <p:nvPr/>
        </p:nvSpPr>
        <p:spPr>
          <a:xfrm>
            <a:off x="274320" y="3611880"/>
            <a:ext cx="2103120" cy="137160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I really enjoy participating in the Girl Talk program</a:t>
            </a:r>
          </a:p>
          <a:p>
            <a:pPr>
              <a:spcBef>
                <a:spcPts val="300"/>
              </a:spcBef>
            </a:pPr>
            <a:r>
              <a:rPr lang="en-US" sz="1400" dirty="0" smtClean="0"/>
              <a:t>95% MIDDLE SCHOOL PARTICIPANTS</a:t>
            </a:r>
          </a:p>
        </p:txBody>
      </p:sp>
      <p:sp>
        <p:nvSpPr>
          <p:cNvPr id="12"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solidFill>
                  <a:schemeClr val="bg1"/>
                </a:solidFill>
              </a:rPr>
              <a:pPr/>
              <a:t>14</a:t>
            </a:fld>
            <a:endParaRPr lang="en-US" dirty="0">
              <a:solidFill>
                <a:schemeClr val="bg1"/>
              </a:solidFill>
            </a:endParaRPr>
          </a:p>
        </p:txBody>
      </p:sp>
      <p:sp>
        <p:nvSpPr>
          <p:cNvPr id="13" name="Footer Placeholder 5"/>
          <p:cNvSpPr>
            <a:spLocks noGrp="1"/>
          </p:cNvSpPr>
          <p:nvPr>
            <p:ph type="ftr" sz="quarter" idx="11"/>
          </p:nvPr>
        </p:nvSpPr>
        <p:spPr>
          <a:xfrm>
            <a:off x="5882640" y="6172200"/>
            <a:ext cx="2895600" cy="457200"/>
          </a:xfrm>
        </p:spPr>
        <p:txBody>
          <a:bodyPr/>
          <a:lstStyle/>
          <a:p>
            <a:r>
              <a:rPr lang="en-US" dirty="0" smtClean="0">
                <a:solidFill>
                  <a:schemeClr val="bg1"/>
                </a:solidFill>
              </a:rPr>
              <a:t>Girl Talk Program Evaluation Research Report</a:t>
            </a:r>
            <a:endParaRPr lang="en-US" dirty="0">
              <a:solidFill>
                <a:schemeClr val="bg1"/>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686800" cy="914400"/>
          </a:xfrm>
        </p:spPr>
        <p:txBody>
          <a:bodyPr>
            <a:normAutofit/>
          </a:bodyPr>
          <a:lstStyle/>
          <a:p>
            <a:r>
              <a:rPr lang="en-US" sz="2400" dirty="0" smtClean="0"/>
              <a:t>And, it’s offered critical support in this challenging stage of life</a:t>
            </a:r>
            <a:endParaRPr lang="en-US" sz="2400" dirty="0"/>
          </a:p>
        </p:txBody>
      </p:sp>
      <p:sp>
        <p:nvSpPr>
          <p:cNvPr id="8" name="Footer Placeholder 7"/>
          <p:cNvSpPr>
            <a:spLocks noGrp="1"/>
          </p:cNvSpPr>
          <p:nvPr>
            <p:ph type="ftr" sz="quarter" idx="11"/>
          </p:nvPr>
        </p:nvSpPr>
        <p:spPr/>
        <p:txBody>
          <a:bodyPr/>
          <a:lstStyle/>
          <a:p>
            <a:r>
              <a:rPr lang="en-US" dirty="0" smtClean="0">
                <a:solidFill>
                  <a:schemeClr val="bg1"/>
                </a:solidFill>
              </a:rPr>
              <a:t>Girl Scouts Reality TV Exploration Research</a:t>
            </a:r>
            <a:endParaRPr lang="en-US" dirty="0">
              <a:solidFill>
                <a:schemeClr val="bg1"/>
              </a:solidFill>
            </a:endParaRPr>
          </a:p>
        </p:txBody>
      </p:sp>
      <p:sp>
        <p:nvSpPr>
          <p:cNvPr id="4" name="Slide Number Placeholder 3"/>
          <p:cNvSpPr>
            <a:spLocks noGrp="1"/>
          </p:cNvSpPr>
          <p:nvPr>
            <p:ph type="sldNum" sz="quarter" idx="12"/>
          </p:nvPr>
        </p:nvSpPr>
        <p:spPr/>
        <p:txBody>
          <a:bodyPr/>
          <a:lstStyle/>
          <a:p>
            <a:fld id="{C98917EB-C258-4235-B168-59FE0EE91E37}" type="slidenum">
              <a:rPr lang="en-US" smtClean="0">
                <a:solidFill>
                  <a:schemeClr val="bg1"/>
                </a:solidFill>
              </a:rPr>
              <a:pPr/>
              <a:t>15</a:t>
            </a:fld>
            <a:endParaRPr lang="en-US" dirty="0">
              <a:solidFill>
                <a:schemeClr val="bg1"/>
              </a:solidFill>
            </a:endParaRPr>
          </a:p>
        </p:txBody>
      </p:sp>
      <p:sp>
        <p:nvSpPr>
          <p:cNvPr id="18" name="TextBox 17"/>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14" name="Rectangular Callout 13"/>
          <p:cNvSpPr/>
          <p:nvPr/>
        </p:nvSpPr>
        <p:spPr>
          <a:xfrm>
            <a:off x="274320" y="1371600"/>
            <a:ext cx="2514600" cy="137160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Girl Talk has helped me realize that I am not alone in the issues I face</a:t>
            </a:r>
            <a:endParaRPr lang="en-US" sz="1400" dirty="0" smtClean="0"/>
          </a:p>
          <a:p>
            <a:pPr>
              <a:spcBef>
                <a:spcPts val="300"/>
              </a:spcBef>
            </a:pPr>
            <a:r>
              <a:rPr lang="en-US" sz="1400" dirty="0" smtClean="0"/>
              <a:t>93% MIDDLE SCHOOL  PARTICIPANTS</a:t>
            </a:r>
          </a:p>
        </p:txBody>
      </p:sp>
      <p:sp>
        <p:nvSpPr>
          <p:cNvPr id="15" name="Rectangular Callout 14"/>
          <p:cNvSpPr/>
          <p:nvPr/>
        </p:nvSpPr>
        <p:spPr>
          <a:xfrm>
            <a:off x="1657350" y="2947749"/>
            <a:ext cx="2583180" cy="1681321"/>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Girl Talk has taught me how to handle some of the challenges of growing up in today’s society</a:t>
            </a:r>
          </a:p>
          <a:p>
            <a:pPr>
              <a:spcBef>
                <a:spcPts val="300"/>
              </a:spcBef>
            </a:pPr>
            <a:r>
              <a:rPr lang="en-US" sz="1600" b="1" dirty="0" smtClean="0"/>
              <a:t> </a:t>
            </a:r>
            <a:r>
              <a:rPr lang="en-US" sz="1400" dirty="0" smtClean="0"/>
              <a:t>93% MIDDLE SCHOOL PARTICIPANTS</a:t>
            </a:r>
          </a:p>
        </p:txBody>
      </p:sp>
      <p:sp>
        <p:nvSpPr>
          <p:cNvPr id="13" name="Rectangular Callout 12"/>
          <p:cNvSpPr/>
          <p:nvPr/>
        </p:nvSpPr>
        <p:spPr>
          <a:xfrm>
            <a:off x="3108960" y="4833620"/>
            <a:ext cx="2331720" cy="1325880"/>
          </a:xfrm>
          <a:prstGeom prst="wedgeRectCallout">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600" b="1" dirty="0" smtClean="0"/>
              <a:t>Girl Talk allows me to speak freely about what’s on my mind</a:t>
            </a:r>
          </a:p>
          <a:p>
            <a:pPr>
              <a:spcBef>
                <a:spcPts val="300"/>
              </a:spcBef>
            </a:pPr>
            <a:r>
              <a:rPr lang="en-US" sz="1400" dirty="0" smtClean="0"/>
              <a:t>93% MIDDLE SCHOOL PARTICIPANTS</a:t>
            </a:r>
          </a:p>
        </p:txBody>
      </p:sp>
      <p:sp>
        <p:nvSpPr>
          <p:cNvPr id="12" name="Slide Number Placeholder 3"/>
          <p:cNvSpPr txBox="1">
            <a:spLocks/>
          </p:cNvSpPr>
          <p:nvPr/>
        </p:nvSpPr>
        <p:spPr>
          <a:xfrm>
            <a:off x="8681334" y="6172200"/>
            <a:ext cx="234065" cy="45720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98917EB-C258-4235-B168-59FE0EE91E37}" type="slidenum">
              <a:rPr kumimoji="0" lang="en-US" sz="8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chemeClr val="bg1"/>
              </a:solidFill>
              <a:effectLst/>
              <a:uLnTx/>
              <a:uFillTx/>
              <a:latin typeface="+mn-lt"/>
              <a:ea typeface="+mn-ea"/>
              <a:cs typeface="+mn-cs"/>
            </a:endParaRPr>
          </a:p>
        </p:txBody>
      </p:sp>
      <p:sp>
        <p:nvSpPr>
          <p:cNvPr id="16" name="Footer Placeholder 5"/>
          <p:cNvSpPr txBox="1">
            <a:spLocks/>
          </p:cNvSpPr>
          <p:nvPr/>
        </p:nvSpPr>
        <p:spPr>
          <a:xfrm>
            <a:off x="5882640" y="6172200"/>
            <a:ext cx="2895600" cy="45720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chemeClr val="bg1"/>
                </a:solidFill>
                <a:effectLst/>
                <a:uLnTx/>
                <a:uFillTx/>
                <a:latin typeface="+mn-lt"/>
                <a:ea typeface="+mn-ea"/>
                <a:cs typeface="+mn-cs"/>
              </a:rPr>
              <a:t>Girl Talk Program Evaluation Research Report</a:t>
            </a:r>
            <a:endParaRPr kumimoji="0" lang="en-US" sz="800" b="0" i="0" u="none" strike="noStrike" kern="1200" cap="none" spc="0" normalizeH="0" baseline="0" noProof="0" dirty="0">
              <a:ln>
                <a:noFill/>
              </a:ln>
              <a:solidFill>
                <a:schemeClr val="bg1"/>
              </a:solidFill>
              <a:effectLst/>
              <a:uLnTx/>
              <a:uFillTx/>
              <a:latin typeface="+mn-lt"/>
              <a:ea typeface="+mn-ea"/>
              <a:cs typeface="+mn-cs"/>
            </a:endParaRPr>
          </a:p>
        </p:txBody>
      </p:sp>
      <p:pic>
        <p:nvPicPr>
          <p:cNvPr id="6146" name="Picture 2"/>
          <p:cNvPicPr>
            <a:picLocks noChangeAspect="1" noChangeArrowheads="1"/>
          </p:cNvPicPr>
          <p:nvPr/>
        </p:nvPicPr>
        <p:blipFill>
          <a:blip r:embed="rId2" cstate="print"/>
          <a:srcRect/>
          <a:stretch>
            <a:fillRect/>
          </a:stretch>
        </p:blipFill>
        <p:spPr bwMode="auto">
          <a:xfrm>
            <a:off x="5709615" y="1371600"/>
            <a:ext cx="3202610" cy="4800600"/>
          </a:xfrm>
          <a:prstGeom prst="rect">
            <a:avLst/>
          </a:prstGeom>
          <a:noFill/>
          <a:ln w="9525">
            <a:noFill/>
            <a:miter lim="800000"/>
            <a:headEnd/>
            <a:tailEnd/>
          </a:ln>
        </p:spPr>
      </p:pic>
      <p:sp>
        <p:nvSpPr>
          <p:cNvPr id="17" name="Slide Number Placeholder 3"/>
          <p:cNvSpPr txBox="1">
            <a:spLocks/>
          </p:cNvSpPr>
          <p:nvPr/>
        </p:nvSpPr>
        <p:spPr>
          <a:xfrm>
            <a:off x="8833734" y="6324600"/>
            <a:ext cx="234065" cy="45720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98917EB-C258-4235-B168-59FE0EE91E3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sp>
        <p:nvSpPr>
          <p:cNvPr id="19" name="Footer Placeholder 5"/>
          <p:cNvSpPr txBox="1">
            <a:spLocks/>
          </p:cNvSpPr>
          <p:nvPr/>
        </p:nvSpPr>
        <p:spPr>
          <a:xfrm>
            <a:off x="6035040" y="6324600"/>
            <a:ext cx="2895600" cy="45720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smtClean="0">
                <a:ln>
                  <a:noFill/>
                </a:ln>
                <a:solidFill>
                  <a:sysClr val="windowText" lastClr="000000"/>
                </a:solidFill>
                <a:effectLst/>
                <a:uLnTx/>
                <a:uFillTx/>
                <a:latin typeface="+mn-lt"/>
                <a:ea typeface="+mn-ea"/>
                <a:cs typeface="+mn-cs"/>
              </a:rPr>
              <a:t>Girl Talk Program Evaluation Research Report</a:t>
            </a:r>
            <a:endParaRPr kumimoji="0" lang="en-US" sz="800" b="0" i="0" u="none" strike="noStrike" kern="1200" cap="none" spc="0" normalizeH="0" baseline="0" noProof="0" dirty="0">
              <a:ln>
                <a:noFill/>
              </a:ln>
              <a:solidFill>
                <a:sysClr val="windowText" lastClr="000000"/>
              </a:solidFill>
              <a:effectLst/>
              <a:uLnTx/>
              <a:uFillTx/>
              <a:latin typeface="+mn-lt"/>
              <a:ea typeface="+mn-ea"/>
              <a:cs typeface="+mn-c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noChangeArrowheads="1"/>
          </p:cNvSpPr>
          <p:nvPr>
            <p:ph type="title"/>
          </p:nvPr>
        </p:nvSpPr>
        <p:spPr>
          <a:xfrm>
            <a:off x="228599" y="228600"/>
            <a:ext cx="8683625" cy="914400"/>
          </a:xfrm>
        </p:spPr>
        <p:txBody>
          <a:bodyPr>
            <a:normAutofit/>
          </a:bodyPr>
          <a:lstStyle/>
          <a:p>
            <a:r>
              <a:rPr lang="en-US" sz="2400" dirty="0" smtClean="0"/>
              <a:t>Middle school participants say their participation in Girl Talk makes them feel happy, confident, and proud</a:t>
            </a:r>
          </a:p>
        </p:txBody>
      </p:sp>
      <p:sp>
        <p:nvSpPr>
          <p:cNvPr id="20" name="TextBox 19"/>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21" name="TextBox 20"/>
          <p:cNvSpPr txBox="1"/>
          <p:nvPr/>
        </p:nvSpPr>
        <p:spPr>
          <a:xfrm>
            <a:off x="914400" y="2514600"/>
            <a:ext cx="6629400" cy="1569660"/>
          </a:xfrm>
          <a:prstGeom prst="rect">
            <a:avLst/>
          </a:prstGeom>
          <a:noFill/>
        </p:spPr>
        <p:txBody>
          <a:bodyPr wrap="square" rtlCol="0">
            <a:spAutoFit/>
          </a:bodyPr>
          <a:lstStyle/>
          <a:p>
            <a:r>
              <a:rPr lang="en-US" sz="9600" b="1" dirty="0" smtClean="0">
                <a:solidFill>
                  <a:schemeClr val="tx2"/>
                </a:solidFill>
                <a:latin typeface="Cooper Std Black" pitchFamily="18" charset="0"/>
              </a:rPr>
              <a:t>HAPPY</a:t>
            </a:r>
            <a:endParaRPr lang="en-US" sz="9600" b="1" dirty="0">
              <a:solidFill>
                <a:schemeClr val="tx2"/>
              </a:solidFill>
              <a:latin typeface="Cooper Std Black" pitchFamily="18" charset="0"/>
            </a:endParaRPr>
          </a:p>
        </p:txBody>
      </p:sp>
      <p:sp>
        <p:nvSpPr>
          <p:cNvPr id="22" name="TextBox 21"/>
          <p:cNvSpPr txBox="1"/>
          <p:nvPr/>
        </p:nvSpPr>
        <p:spPr>
          <a:xfrm>
            <a:off x="137160" y="3634621"/>
            <a:ext cx="7863840" cy="1246495"/>
          </a:xfrm>
          <a:prstGeom prst="rect">
            <a:avLst/>
          </a:prstGeom>
          <a:noFill/>
        </p:spPr>
        <p:txBody>
          <a:bodyPr wrap="square" rtlCol="0">
            <a:spAutoFit/>
          </a:bodyPr>
          <a:lstStyle/>
          <a:p>
            <a:r>
              <a:rPr lang="en-US" sz="7500" dirty="0" smtClean="0">
                <a:solidFill>
                  <a:schemeClr val="accent1"/>
                </a:solidFill>
                <a:latin typeface="Cooper Std Black" pitchFamily="18" charset="0"/>
              </a:rPr>
              <a:t>CONFIDENT</a:t>
            </a:r>
            <a:endParaRPr lang="en-US" sz="7500" dirty="0">
              <a:solidFill>
                <a:schemeClr val="accent1"/>
              </a:solidFill>
              <a:latin typeface="Cooper Std Black" pitchFamily="18" charset="0"/>
            </a:endParaRPr>
          </a:p>
        </p:txBody>
      </p:sp>
      <p:sp>
        <p:nvSpPr>
          <p:cNvPr id="23" name="TextBox 22"/>
          <p:cNvSpPr txBox="1"/>
          <p:nvPr/>
        </p:nvSpPr>
        <p:spPr>
          <a:xfrm rot="16200000">
            <a:off x="4828968" y="1800434"/>
            <a:ext cx="4739640" cy="1138773"/>
          </a:xfrm>
          <a:prstGeom prst="rect">
            <a:avLst/>
          </a:prstGeom>
          <a:noFill/>
        </p:spPr>
        <p:txBody>
          <a:bodyPr wrap="square" rtlCol="0">
            <a:spAutoFit/>
          </a:bodyPr>
          <a:lstStyle/>
          <a:p>
            <a:r>
              <a:rPr lang="en-US" sz="6800" dirty="0" smtClean="0">
                <a:solidFill>
                  <a:schemeClr val="accent5"/>
                </a:solidFill>
                <a:latin typeface="Cooper Std Black" pitchFamily="18" charset="0"/>
              </a:rPr>
              <a:t>PROUD</a:t>
            </a:r>
            <a:endParaRPr lang="en-US" sz="6800" dirty="0">
              <a:solidFill>
                <a:schemeClr val="accent5"/>
              </a:solidFill>
              <a:latin typeface="Cooper Std Black" pitchFamily="18" charset="0"/>
            </a:endParaRPr>
          </a:p>
        </p:txBody>
      </p:sp>
      <p:sp>
        <p:nvSpPr>
          <p:cNvPr id="24" name="TextBox 23"/>
          <p:cNvSpPr txBox="1"/>
          <p:nvPr/>
        </p:nvSpPr>
        <p:spPr>
          <a:xfrm>
            <a:off x="2468880" y="4622840"/>
            <a:ext cx="7178040" cy="1046440"/>
          </a:xfrm>
          <a:prstGeom prst="rect">
            <a:avLst/>
          </a:prstGeom>
          <a:noFill/>
        </p:spPr>
        <p:txBody>
          <a:bodyPr wrap="square" rtlCol="0">
            <a:spAutoFit/>
          </a:bodyPr>
          <a:lstStyle/>
          <a:p>
            <a:r>
              <a:rPr lang="en-US" sz="6200" dirty="0" smtClean="0">
                <a:solidFill>
                  <a:srgbClr val="7030A0"/>
                </a:solidFill>
                <a:latin typeface="Cooper Std Black" pitchFamily="18" charset="0"/>
              </a:rPr>
              <a:t>MOTIVATED</a:t>
            </a:r>
            <a:endParaRPr lang="en-US" sz="6200" dirty="0">
              <a:solidFill>
                <a:srgbClr val="7030A0"/>
              </a:solidFill>
              <a:latin typeface="Cooper Std Black" pitchFamily="18" charset="0"/>
            </a:endParaRPr>
          </a:p>
        </p:txBody>
      </p:sp>
      <p:sp>
        <p:nvSpPr>
          <p:cNvPr id="25" name="TextBox 24"/>
          <p:cNvSpPr txBox="1"/>
          <p:nvPr/>
        </p:nvSpPr>
        <p:spPr>
          <a:xfrm>
            <a:off x="1737360" y="1920240"/>
            <a:ext cx="5242560" cy="800219"/>
          </a:xfrm>
          <a:prstGeom prst="rect">
            <a:avLst/>
          </a:prstGeom>
          <a:noFill/>
        </p:spPr>
        <p:txBody>
          <a:bodyPr wrap="square" rtlCol="0">
            <a:spAutoFit/>
          </a:bodyPr>
          <a:lstStyle/>
          <a:p>
            <a:r>
              <a:rPr lang="en-US" sz="4600" dirty="0" smtClean="0">
                <a:solidFill>
                  <a:schemeClr val="accent6">
                    <a:lumMod val="75000"/>
                  </a:schemeClr>
                </a:solidFill>
                <a:latin typeface="Cooper Std Black" pitchFamily="18" charset="0"/>
              </a:rPr>
              <a:t>COURAGEOUS</a:t>
            </a:r>
            <a:endParaRPr lang="en-US" sz="4600" dirty="0">
              <a:solidFill>
                <a:schemeClr val="accent6">
                  <a:lumMod val="75000"/>
                </a:schemeClr>
              </a:solidFill>
              <a:latin typeface="Cooper Std Black" pitchFamily="18" charset="0"/>
            </a:endParaRPr>
          </a:p>
        </p:txBody>
      </p:sp>
      <p:sp>
        <p:nvSpPr>
          <p:cNvPr id="26" name="TextBox 25"/>
          <p:cNvSpPr txBox="1"/>
          <p:nvPr/>
        </p:nvSpPr>
        <p:spPr>
          <a:xfrm>
            <a:off x="0" y="5478810"/>
            <a:ext cx="8183880" cy="784830"/>
          </a:xfrm>
          <a:prstGeom prst="rect">
            <a:avLst/>
          </a:prstGeom>
          <a:noFill/>
        </p:spPr>
        <p:txBody>
          <a:bodyPr wrap="square" rtlCol="0">
            <a:spAutoFit/>
          </a:bodyPr>
          <a:lstStyle/>
          <a:p>
            <a:r>
              <a:rPr lang="en-US" sz="4500" dirty="0" smtClean="0">
                <a:solidFill>
                  <a:schemeClr val="tx2">
                    <a:lumMod val="60000"/>
                    <a:lumOff val="40000"/>
                  </a:schemeClr>
                </a:solidFill>
                <a:latin typeface="Cooper Std Black" pitchFamily="18" charset="0"/>
              </a:rPr>
              <a:t>SENSE OF BELONGING</a:t>
            </a:r>
            <a:endParaRPr lang="en-US" sz="4500" dirty="0">
              <a:solidFill>
                <a:schemeClr val="tx2">
                  <a:lumMod val="60000"/>
                  <a:lumOff val="40000"/>
                </a:schemeClr>
              </a:solidFill>
              <a:latin typeface="Cooper Std Black" pitchFamily="18" charset="0"/>
            </a:endParaRPr>
          </a:p>
        </p:txBody>
      </p:sp>
      <p:sp>
        <p:nvSpPr>
          <p:cNvPr id="27" name="TextBox 26"/>
          <p:cNvSpPr txBox="1"/>
          <p:nvPr/>
        </p:nvSpPr>
        <p:spPr>
          <a:xfrm rot="16200000">
            <a:off x="-1040070" y="1878420"/>
            <a:ext cx="3246120" cy="769441"/>
          </a:xfrm>
          <a:prstGeom prst="rect">
            <a:avLst/>
          </a:prstGeom>
          <a:noFill/>
        </p:spPr>
        <p:txBody>
          <a:bodyPr wrap="square" rtlCol="0">
            <a:spAutoFit/>
          </a:bodyPr>
          <a:lstStyle/>
          <a:p>
            <a:r>
              <a:rPr lang="en-US" sz="4400" dirty="0" smtClean="0">
                <a:solidFill>
                  <a:srgbClr val="FFFF00"/>
                </a:solidFill>
                <a:latin typeface="Cooper Std Black" pitchFamily="18" charset="0"/>
              </a:rPr>
              <a:t>MATURE</a:t>
            </a:r>
            <a:endParaRPr lang="en-US" sz="4400" dirty="0">
              <a:solidFill>
                <a:srgbClr val="FFFF00"/>
              </a:solidFill>
              <a:latin typeface="Cooper Std Black" pitchFamily="18" charset="0"/>
            </a:endParaRPr>
          </a:p>
        </p:txBody>
      </p:sp>
      <p:sp>
        <p:nvSpPr>
          <p:cNvPr id="28" name="TextBox 27"/>
          <p:cNvSpPr txBox="1"/>
          <p:nvPr/>
        </p:nvSpPr>
        <p:spPr>
          <a:xfrm rot="16200000">
            <a:off x="6503729" y="3783271"/>
            <a:ext cx="3429000" cy="800219"/>
          </a:xfrm>
          <a:prstGeom prst="rect">
            <a:avLst/>
          </a:prstGeom>
          <a:noFill/>
        </p:spPr>
        <p:txBody>
          <a:bodyPr wrap="square" rtlCol="0">
            <a:spAutoFit/>
          </a:bodyPr>
          <a:lstStyle/>
          <a:p>
            <a:r>
              <a:rPr lang="en-US" sz="4600" dirty="0" smtClean="0">
                <a:solidFill>
                  <a:schemeClr val="bg2">
                    <a:lumMod val="75000"/>
                  </a:schemeClr>
                </a:solidFill>
                <a:latin typeface="Cooper Std Black" pitchFamily="18" charset="0"/>
              </a:rPr>
              <a:t>CAPABLE</a:t>
            </a:r>
            <a:endParaRPr lang="en-US" sz="4600" dirty="0">
              <a:solidFill>
                <a:schemeClr val="bg2">
                  <a:lumMod val="75000"/>
                </a:schemeClr>
              </a:solidFill>
              <a:latin typeface="Cooper Std Black" pitchFamily="18" charset="0"/>
            </a:endParaRPr>
          </a:p>
        </p:txBody>
      </p:sp>
      <p:sp>
        <p:nvSpPr>
          <p:cNvPr id="29" name="TextBox 28"/>
          <p:cNvSpPr txBox="1"/>
          <p:nvPr/>
        </p:nvSpPr>
        <p:spPr>
          <a:xfrm>
            <a:off x="457200" y="4754880"/>
            <a:ext cx="1645920" cy="276999"/>
          </a:xfrm>
          <a:prstGeom prst="rect">
            <a:avLst/>
          </a:prstGeom>
          <a:noFill/>
        </p:spPr>
        <p:txBody>
          <a:bodyPr wrap="square" rtlCol="0">
            <a:spAutoFit/>
          </a:bodyPr>
          <a:lstStyle/>
          <a:p>
            <a:r>
              <a:rPr lang="en-US" sz="1200" dirty="0" smtClean="0">
                <a:latin typeface="Cooper Std Black" pitchFamily="18" charset="0"/>
              </a:rPr>
              <a:t>OVERWHELMED</a:t>
            </a:r>
            <a:endParaRPr lang="en-US" sz="1200" dirty="0">
              <a:latin typeface="Cooper Std Black" pitchFamily="18" charset="0"/>
            </a:endParaRPr>
          </a:p>
        </p:txBody>
      </p:sp>
      <p:sp>
        <p:nvSpPr>
          <p:cNvPr id="30" name="TextBox 29"/>
          <p:cNvSpPr txBox="1"/>
          <p:nvPr/>
        </p:nvSpPr>
        <p:spPr>
          <a:xfrm rot="16200000">
            <a:off x="260271" y="1842850"/>
            <a:ext cx="1645920" cy="246221"/>
          </a:xfrm>
          <a:prstGeom prst="rect">
            <a:avLst/>
          </a:prstGeom>
          <a:noFill/>
        </p:spPr>
        <p:txBody>
          <a:bodyPr wrap="square" rtlCol="0">
            <a:spAutoFit/>
          </a:bodyPr>
          <a:lstStyle/>
          <a:p>
            <a:r>
              <a:rPr lang="en-US" sz="1000" dirty="0" smtClean="0">
                <a:latin typeface="Cooper Std Black" pitchFamily="18" charset="0"/>
              </a:rPr>
              <a:t>INDIFFERENT</a:t>
            </a:r>
            <a:endParaRPr lang="en-US" sz="1000" dirty="0">
              <a:latin typeface="Cooper Std Black" pitchFamily="18" charset="0"/>
            </a:endParaRPr>
          </a:p>
        </p:txBody>
      </p:sp>
      <p:sp>
        <p:nvSpPr>
          <p:cNvPr id="31" name="TextBox 30"/>
          <p:cNvSpPr txBox="1"/>
          <p:nvPr/>
        </p:nvSpPr>
        <p:spPr>
          <a:xfrm>
            <a:off x="5806440" y="3200400"/>
            <a:ext cx="1645920" cy="246221"/>
          </a:xfrm>
          <a:prstGeom prst="rect">
            <a:avLst/>
          </a:prstGeom>
          <a:noFill/>
        </p:spPr>
        <p:txBody>
          <a:bodyPr wrap="square" rtlCol="0">
            <a:spAutoFit/>
          </a:bodyPr>
          <a:lstStyle/>
          <a:p>
            <a:r>
              <a:rPr lang="en-US" sz="1000" dirty="0" smtClean="0">
                <a:latin typeface="Cooper Std Black" pitchFamily="18" charset="0"/>
              </a:rPr>
              <a:t>STRESSED</a:t>
            </a:r>
            <a:endParaRPr lang="en-US" sz="1000" dirty="0">
              <a:latin typeface="Cooper Std Black" pitchFamily="18" charset="0"/>
            </a:endParaRPr>
          </a:p>
        </p:txBody>
      </p:sp>
      <p:sp>
        <p:nvSpPr>
          <p:cNvPr id="32" name="TextBox 31"/>
          <p:cNvSpPr txBox="1"/>
          <p:nvPr/>
        </p:nvSpPr>
        <p:spPr>
          <a:xfrm>
            <a:off x="3474720" y="2573180"/>
            <a:ext cx="1645920" cy="246221"/>
          </a:xfrm>
          <a:prstGeom prst="rect">
            <a:avLst/>
          </a:prstGeom>
          <a:noFill/>
        </p:spPr>
        <p:txBody>
          <a:bodyPr wrap="square" rtlCol="0">
            <a:spAutoFit/>
          </a:bodyPr>
          <a:lstStyle/>
          <a:p>
            <a:r>
              <a:rPr lang="en-US" sz="1000" dirty="0" smtClean="0">
                <a:latin typeface="Cooper Std Black" pitchFamily="18" charset="0"/>
              </a:rPr>
              <a:t>ALONE</a:t>
            </a:r>
            <a:endParaRPr lang="en-US" sz="1000" dirty="0">
              <a:latin typeface="Cooper Std Black" pitchFamily="18" charset="0"/>
            </a:endParaRPr>
          </a:p>
        </p:txBody>
      </p:sp>
      <p:sp>
        <p:nvSpPr>
          <p:cNvPr id="33" name="TextBox 32"/>
          <p:cNvSpPr txBox="1"/>
          <p:nvPr/>
        </p:nvSpPr>
        <p:spPr>
          <a:xfrm>
            <a:off x="5897880" y="2857619"/>
            <a:ext cx="731520" cy="246221"/>
          </a:xfrm>
          <a:prstGeom prst="rect">
            <a:avLst/>
          </a:prstGeom>
          <a:noFill/>
        </p:spPr>
        <p:txBody>
          <a:bodyPr wrap="square" rtlCol="0">
            <a:spAutoFit/>
          </a:bodyPr>
          <a:lstStyle/>
          <a:p>
            <a:r>
              <a:rPr lang="en-US" sz="1000" dirty="0" smtClean="0">
                <a:solidFill>
                  <a:schemeClr val="tx2"/>
                </a:solidFill>
                <a:latin typeface="Cooper Std Black" pitchFamily="18" charset="0"/>
              </a:rPr>
              <a:t>GOOD</a:t>
            </a:r>
            <a:endParaRPr lang="en-US" sz="1000" dirty="0">
              <a:solidFill>
                <a:schemeClr val="tx2"/>
              </a:solidFill>
              <a:latin typeface="Cooper Std Black" pitchFamily="18" charset="0"/>
            </a:endParaRPr>
          </a:p>
        </p:txBody>
      </p:sp>
      <p:sp>
        <p:nvSpPr>
          <p:cNvPr id="34" name="TextBox 33"/>
          <p:cNvSpPr txBox="1"/>
          <p:nvPr/>
        </p:nvSpPr>
        <p:spPr>
          <a:xfrm>
            <a:off x="1691640" y="5120640"/>
            <a:ext cx="1143000" cy="246221"/>
          </a:xfrm>
          <a:prstGeom prst="rect">
            <a:avLst/>
          </a:prstGeom>
          <a:noFill/>
        </p:spPr>
        <p:txBody>
          <a:bodyPr wrap="square" rtlCol="0">
            <a:spAutoFit/>
          </a:bodyPr>
          <a:lstStyle/>
          <a:p>
            <a:r>
              <a:rPr lang="en-US" sz="1000" dirty="0" smtClean="0">
                <a:solidFill>
                  <a:schemeClr val="accent1"/>
                </a:solidFill>
                <a:latin typeface="Cooper Std Black" pitchFamily="18" charset="0"/>
              </a:rPr>
              <a:t>AWESOME</a:t>
            </a:r>
            <a:endParaRPr lang="en-US" sz="1000" dirty="0">
              <a:solidFill>
                <a:schemeClr val="accent1"/>
              </a:solidFill>
              <a:latin typeface="Cooper Std Black" pitchFamily="18" charset="0"/>
            </a:endParaRPr>
          </a:p>
        </p:txBody>
      </p:sp>
      <p:sp>
        <p:nvSpPr>
          <p:cNvPr id="35" name="TextBox 34"/>
          <p:cNvSpPr txBox="1"/>
          <p:nvPr/>
        </p:nvSpPr>
        <p:spPr>
          <a:xfrm rot="16200000">
            <a:off x="7186851" y="3877390"/>
            <a:ext cx="1143000" cy="246221"/>
          </a:xfrm>
          <a:prstGeom prst="rect">
            <a:avLst/>
          </a:prstGeom>
          <a:noFill/>
        </p:spPr>
        <p:txBody>
          <a:bodyPr wrap="square" rtlCol="0">
            <a:spAutoFit/>
          </a:bodyPr>
          <a:lstStyle/>
          <a:p>
            <a:r>
              <a:rPr lang="en-US" sz="1000" dirty="0" smtClean="0">
                <a:solidFill>
                  <a:srgbClr val="7030A0"/>
                </a:solidFill>
                <a:latin typeface="Cooper Std Black" pitchFamily="18" charset="0"/>
              </a:rPr>
              <a:t>FABULOUS</a:t>
            </a:r>
            <a:endParaRPr lang="en-US" sz="1000" dirty="0">
              <a:solidFill>
                <a:srgbClr val="7030A0"/>
              </a:solidFill>
              <a:latin typeface="Cooper Std Black" pitchFamily="18" charset="0"/>
            </a:endParaRPr>
          </a:p>
        </p:txBody>
      </p:sp>
      <p:sp>
        <p:nvSpPr>
          <p:cNvPr id="36" name="TextBox 35"/>
          <p:cNvSpPr txBox="1"/>
          <p:nvPr/>
        </p:nvSpPr>
        <p:spPr>
          <a:xfrm>
            <a:off x="1874520" y="2573180"/>
            <a:ext cx="731520" cy="246221"/>
          </a:xfrm>
          <a:prstGeom prst="rect">
            <a:avLst/>
          </a:prstGeom>
          <a:noFill/>
        </p:spPr>
        <p:txBody>
          <a:bodyPr wrap="square" rtlCol="0">
            <a:spAutoFit/>
          </a:bodyPr>
          <a:lstStyle/>
          <a:p>
            <a:r>
              <a:rPr lang="en-US" sz="1000" dirty="0" smtClean="0">
                <a:solidFill>
                  <a:schemeClr val="tx2"/>
                </a:solidFill>
                <a:latin typeface="Cooper Std Black" pitchFamily="18" charset="0"/>
              </a:rPr>
              <a:t>LOVED</a:t>
            </a:r>
            <a:endParaRPr lang="en-US" sz="1000" dirty="0">
              <a:solidFill>
                <a:schemeClr val="tx2"/>
              </a:solidFill>
              <a:latin typeface="Cooper Std Black" pitchFamily="18" charset="0"/>
            </a:endParaRPr>
          </a:p>
        </p:txBody>
      </p:sp>
      <p:sp>
        <p:nvSpPr>
          <p:cNvPr id="37" name="TextBox 36"/>
          <p:cNvSpPr txBox="1"/>
          <p:nvPr/>
        </p:nvSpPr>
        <p:spPr>
          <a:xfrm>
            <a:off x="182880" y="5257800"/>
            <a:ext cx="1143000" cy="246221"/>
          </a:xfrm>
          <a:prstGeom prst="rect">
            <a:avLst/>
          </a:prstGeom>
          <a:noFill/>
        </p:spPr>
        <p:txBody>
          <a:bodyPr wrap="square" rtlCol="0">
            <a:spAutoFit/>
          </a:bodyPr>
          <a:lstStyle/>
          <a:p>
            <a:r>
              <a:rPr lang="en-US" sz="1000" dirty="0" smtClean="0">
                <a:solidFill>
                  <a:srgbClr val="7030A0"/>
                </a:solidFill>
                <a:latin typeface="Cooper Std Black" pitchFamily="18" charset="0"/>
              </a:rPr>
              <a:t>IMPORTANT</a:t>
            </a:r>
            <a:endParaRPr lang="en-US" sz="1000" dirty="0">
              <a:solidFill>
                <a:srgbClr val="7030A0"/>
              </a:solidFill>
              <a:latin typeface="Cooper Std Black" pitchFamily="18" charset="0"/>
            </a:endParaRPr>
          </a:p>
        </p:txBody>
      </p:sp>
      <p:sp>
        <p:nvSpPr>
          <p:cNvPr id="38" name="TextBox 37"/>
          <p:cNvSpPr txBox="1"/>
          <p:nvPr/>
        </p:nvSpPr>
        <p:spPr>
          <a:xfrm>
            <a:off x="2880360" y="4617720"/>
            <a:ext cx="731520" cy="246221"/>
          </a:xfrm>
          <a:prstGeom prst="rect">
            <a:avLst/>
          </a:prstGeom>
          <a:noFill/>
        </p:spPr>
        <p:txBody>
          <a:bodyPr wrap="square" rtlCol="0">
            <a:spAutoFit/>
          </a:bodyPr>
          <a:lstStyle/>
          <a:p>
            <a:r>
              <a:rPr lang="en-US" sz="1000" dirty="0" smtClean="0">
                <a:solidFill>
                  <a:srgbClr val="FF0066"/>
                </a:solidFill>
                <a:latin typeface="Cooper Std Black" pitchFamily="18" charset="0"/>
              </a:rPr>
              <a:t>FUN</a:t>
            </a:r>
            <a:endParaRPr lang="en-US" sz="1000" dirty="0">
              <a:solidFill>
                <a:srgbClr val="FF0066"/>
              </a:solidFill>
              <a:latin typeface="Cooper Std Black" pitchFamily="18" charset="0"/>
            </a:endParaRPr>
          </a:p>
        </p:txBody>
      </p:sp>
      <p:sp>
        <p:nvSpPr>
          <p:cNvPr id="39" name="TextBox 38"/>
          <p:cNvSpPr txBox="1"/>
          <p:nvPr/>
        </p:nvSpPr>
        <p:spPr>
          <a:xfrm>
            <a:off x="5349240" y="2573180"/>
            <a:ext cx="1143000" cy="246221"/>
          </a:xfrm>
          <a:prstGeom prst="rect">
            <a:avLst/>
          </a:prstGeom>
          <a:noFill/>
        </p:spPr>
        <p:txBody>
          <a:bodyPr wrap="square" rtlCol="0">
            <a:spAutoFit/>
          </a:bodyPr>
          <a:lstStyle/>
          <a:p>
            <a:r>
              <a:rPr lang="en-US" sz="1000" dirty="0" smtClean="0">
                <a:solidFill>
                  <a:schemeClr val="accent1"/>
                </a:solidFill>
                <a:latin typeface="Cooper Std Black" pitchFamily="18" charset="0"/>
              </a:rPr>
              <a:t>EXCITED</a:t>
            </a:r>
            <a:endParaRPr lang="en-US" sz="1000" dirty="0">
              <a:solidFill>
                <a:schemeClr val="accent1"/>
              </a:solidFill>
              <a:latin typeface="Cooper Std Black" pitchFamily="18" charset="0"/>
            </a:endParaRPr>
          </a:p>
        </p:txBody>
      </p:sp>
      <p:sp>
        <p:nvSpPr>
          <p:cNvPr id="40" name="TextBox 39"/>
          <p:cNvSpPr txBox="1"/>
          <p:nvPr/>
        </p:nvSpPr>
        <p:spPr>
          <a:xfrm>
            <a:off x="7955280" y="2377440"/>
            <a:ext cx="1188720" cy="246221"/>
          </a:xfrm>
          <a:prstGeom prst="rect">
            <a:avLst/>
          </a:prstGeom>
          <a:noFill/>
        </p:spPr>
        <p:txBody>
          <a:bodyPr wrap="square" rtlCol="0">
            <a:spAutoFit/>
          </a:bodyPr>
          <a:lstStyle/>
          <a:p>
            <a:r>
              <a:rPr lang="en-US" sz="1000" dirty="0" smtClean="0">
                <a:solidFill>
                  <a:srgbClr val="FFFF00"/>
                </a:solidFill>
                <a:latin typeface="Cooper Std Black" pitchFamily="18" charset="0"/>
              </a:rPr>
              <a:t>PASSIONATE</a:t>
            </a:r>
            <a:endParaRPr lang="en-US" sz="1000" dirty="0">
              <a:solidFill>
                <a:srgbClr val="FFFF00"/>
              </a:solidFill>
              <a:latin typeface="Cooper Std Black" pitchFamily="18" charset="0"/>
            </a:endParaRPr>
          </a:p>
        </p:txBody>
      </p:sp>
      <p:sp>
        <p:nvSpPr>
          <p:cNvPr id="41" name="TextBox 40"/>
          <p:cNvSpPr txBox="1"/>
          <p:nvPr/>
        </p:nvSpPr>
        <p:spPr>
          <a:xfrm>
            <a:off x="640080" y="5029200"/>
            <a:ext cx="1188720" cy="246221"/>
          </a:xfrm>
          <a:prstGeom prst="rect">
            <a:avLst/>
          </a:prstGeom>
          <a:noFill/>
        </p:spPr>
        <p:txBody>
          <a:bodyPr wrap="square" rtlCol="0">
            <a:spAutoFit/>
          </a:bodyPr>
          <a:lstStyle/>
          <a:p>
            <a:r>
              <a:rPr lang="en-US" sz="1000" dirty="0" smtClean="0">
                <a:solidFill>
                  <a:schemeClr val="bg2"/>
                </a:solidFill>
                <a:latin typeface="Cooper Std Black" pitchFamily="18" charset="0"/>
              </a:rPr>
              <a:t>DIFFERENT</a:t>
            </a:r>
            <a:endParaRPr lang="en-US" sz="1000" dirty="0">
              <a:solidFill>
                <a:schemeClr val="bg2"/>
              </a:solidFill>
              <a:latin typeface="Cooper Std Black" pitchFamily="18" charset="0"/>
            </a:endParaRPr>
          </a:p>
        </p:txBody>
      </p:sp>
      <p:sp>
        <p:nvSpPr>
          <p:cNvPr id="42" name="TextBox 41"/>
          <p:cNvSpPr txBox="1"/>
          <p:nvPr/>
        </p:nvSpPr>
        <p:spPr>
          <a:xfrm>
            <a:off x="6080760" y="3611881"/>
            <a:ext cx="868680" cy="246221"/>
          </a:xfrm>
          <a:prstGeom prst="rect">
            <a:avLst/>
          </a:prstGeom>
          <a:noFill/>
        </p:spPr>
        <p:txBody>
          <a:bodyPr wrap="square" rtlCol="0">
            <a:spAutoFit/>
          </a:bodyPr>
          <a:lstStyle/>
          <a:p>
            <a:r>
              <a:rPr lang="en-US" sz="1000" dirty="0" smtClean="0">
                <a:solidFill>
                  <a:srgbClr val="FFFF00"/>
                </a:solidFill>
                <a:latin typeface="Cooper Std Black" pitchFamily="18" charset="0"/>
              </a:rPr>
              <a:t>UNIQUE</a:t>
            </a:r>
            <a:endParaRPr lang="en-US" sz="1000" dirty="0">
              <a:solidFill>
                <a:srgbClr val="FFFF00"/>
              </a:solidFill>
              <a:latin typeface="Cooper Std Black" pitchFamily="18" charset="0"/>
            </a:endParaRPr>
          </a:p>
        </p:txBody>
      </p:sp>
      <p:sp>
        <p:nvSpPr>
          <p:cNvPr id="43" name="TextBox 42"/>
          <p:cNvSpPr txBox="1"/>
          <p:nvPr/>
        </p:nvSpPr>
        <p:spPr>
          <a:xfrm>
            <a:off x="7360920" y="5577840"/>
            <a:ext cx="1143000" cy="246221"/>
          </a:xfrm>
          <a:prstGeom prst="rect">
            <a:avLst/>
          </a:prstGeom>
          <a:noFill/>
        </p:spPr>
        <p:txBody>
          <a:bodyPr wrap="square" rtlCol="0">
            <a:spAutoFit/>
          </a:bodyPr>
          <a:lstStyle/>
          <a:p>
            <a:r>
              <a:rPr lang="en-US" sz="1000" dirty="0" smtClean="0">
                <a:solidFill>
                  <a:schemeClr val="accent1"/>
                </a:solidFill>
                <a:latin typeface="Cooper Std Black" pitchFamily="18" charset="0"/>
              </a:rPr>
              <a:t>TRUST</a:t>
            </a:r>
            <a:endParaRPr lang="en-US" sz="1000" dirty="0">
              <a:solidFill>
                <a:schemeClr val="accent1"/>
              </a:solidFill>
              <a:latin typeface="Cooper Std Black" pitchFamily="18" charset="0"/>
            </a:endParaRPr>
          </a:p>
        </p:txBody>
      </p:sp>
      <p:sp>
        <p:nvSpPr>
          <p:cNvPr id="44" name="TextBox 43"/>
          <p:cNvSpPr txBox="1"/>
          <p:nvPr/>
        </p:nvSpPr>
        <p:spPr>
          <a:xfrm>
            <a:off x="4800600" y="1691640"/>
            <a:ext cx="1143000" cy="246221"/>
          </a:xfrm>
          <a:prstGeom prst="rect">
            <a:avLst/>
          </a:prstGeom>
          <a:noFill/>
        </p:spPr>
        <p:txBody>
          <a:bodyPr wrap="square" rtlCol="0">
            <a:spAutoFit/>
          </a:bodyPr>
          <a:lstStyle/>
          <a:p>
            <a:r>
              <a:rPr lang="en-US" sz="1000" dirty="0" smtClean="0">
                <a:solidFill>
                  <a:srgbClr val="7030A0"/>
                </a:solidFill>
                <a:latin typeface="Cooper Std Black" pitchFamily="18" charset="0"/>
              </a:rPr>
              <a:t>RELIEVED</a:t>
            </a:r>
            <a:endParaRPr lang="en-US" sz="1000" dirty="0">
              <a:solidFill>
                <a:srgbClr val="7030A0"/>
              </a:solidFill>
              <a:latin typeface="Cooper Std Black" pitchFamily="18" charset="0"/>
            </a:endParaRPr>
          </a:p>
        </p:txBody>
      </p:sp>
      <p:sp>
        <p:nvSpPr>
          <p:cNvPr id="45" name="TextBox 44"/>
          <p:cNvSpPr txBox="1"/>
          <p:nvPr/>
        </p:nvSpPr>
        <p:spPr>
          <a:xfrm>
            <a:off x="4251960" y="4572000"/>
            <a:ext cx="1645920" cy="246221"/>
          </a:xfrm>
          <a:prstGeom prst="rect">
            <a:avLst/>
          </a:prstGeom>
          <a:noFill/>
        </p:spPr>
        <p:txBody>
          <a:bodyPr wrap="square" rtlCol="0">
            <a:spAutoFit/>
          </a:bodyPr>
          <a:lstStyle/>
          <a:p>
            <a:r>
              <a:rPr lang="en-US" sz="1000" dirty="0" smtClean="0">
                <a:latin typeface="Cooper Std Black" pitchFamily="18" charset="0"/>
              </a:rPr>
              <a:t>BORED</a:t>
            </a:r>
            <a:endParaRPr lang="en-US" sz="1000" dirty="0">
              <a:latin typeface="Cooper Std Black" pitchFamily="18" charset="0"/>
            </a:endParaRPr>
          </a:p>
        </p:txBody>
      </p:sp>
      <p:sp>
        <p:nvSpPr>
          <p:cNvPr id="46" name="TextBox 45"/>
          <p:cNvSpPr txBox="1"/>
          <p:nvPr/>
        </p:nvSpPr>
        <p:spPr>
          <a:xfrm>
            <a:off x="6720840" y="4617720"/>
            <a:ext cx="1645920" cy="246221"/>
          </a:xfrm>
          <a:prstGeom prst="rect">
            <a:avLst/>
          </a:prstGeom>
          <a:noFill/>
        </p:spPr>
        <p:txBody>
          <a:bodyPr wrap="square" rtlCol="0">
            <a:spAutoFit/>
          </a:bodyPr>
          <a:lstStyle/>
          <a:p>
            <a:r>
              <a:rPr lang="en-US" sz="1000" dirty="0" smtClean="0">
                <a:latin typeface="Cooper Std Black" pitchFamily="18" charset="0"/>
              </a:rPr>
              <a:t>UNHAPPY</a:t>
            </a:r>
            <a:endParaRPr lang="en-US" sz="1000" dirty="0">
              <a:latin typeface="Cooper Std Black" pitchFamily="18" charset="0"/>
            </a:endParaRPr>
          </a:p>
        </p:txBody>
      </p:sp>
      <p:sp>
        <p:nvSpPr>
          <p:cNvPr id="47" name="TextBox 46"/>
          <p:cNvSpPr txBox="1"/>
          <p:nvPr/>
        </p:nvSpPr>
        <p:spPr>
          <a:xfrm rot="16200000">
            <a:off x="6889671" y="2482929"/>
            <a:ext cx="1645920" cy="246221"/>
          </a:xfrm>
          <a:prstGeom prst="rect">
            <a:avLst/>
          </a:prstGeom>
          <a:noFill/>
        </p:spPr>
        <p:txBody>
          <a:bodyPr wrap="square" rtlCol="0">
            <a:spAutoFit/>
          </a:bodyPr>
          <a:lstStyle/>
          <a:p>
            <a:r>
              <a:rPr lang="en-US" sz="1000" dirty="0" smtClean="0">
                <a:latin typeface="Cooper Std Black" pitchFamily="18" charset="0"/>
              </a:rPr>
              <a:t>INVISIBLE</a:t>
            </a:r>
            <a:endParaRPr lang="en-US" sz="1000" dirty="0">
              <a:latin typeface="Cooper Std Black" pitchFamily="18" charset="0"/>
            </a:endParaRPr>
          </a:p>
        </p:txBody>
      </p:sp>
      <p:sp>
        <p:nvSpPr>
          <p:cNvPr id="48"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16</a:t>
            </a:fld>
            <a:endParaRPr lang="en-US" dirty="0"/>
          </a:p>
        </p:txBody>
      </p:sp>
      <p:sp>
        <p:nvSpPr>
          <p:cNvPr id="49"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50" name="TextBox 49"/>
          <p:cNvSpPr txBox="1"/>
          <p:nvPr/>
        </p:nvSpPr>
        <p:spPr>
          <a:xfrm>
            <a:off x="1371600" y="1246703"/>
            <a:ext cx="5532120" cy="307777"/>
          </a:xfrm>
          <a:prstGeom prst="rect">
            <a:avLst/>
          </a:prstGeom>
          <a:noFill/>
        </p:spPr>
        <p:txBody>
          <a:bodyPr wrap="square" rtlCol="0">
            <a:spAutoFit/>
          </a:bodyPr>
          <a:lstStyle/>
          <a:p>
            <a:r>
              <a:rPr lang="en-US" sz="1400" u="sng" dirty="0" smtClean="0"/>
              <a:t>WORDS TO DESCRIBE FEELINGS ABOUT PARTICIPATING IN GIRL TALK</a:t>
            </a:r>
            <a:endParaRPr lang="en-US" sz="1400" u="sng"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0" y="837259"/>
            <a:ext cx="9144000" cy="6020741"/>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sz="2000" dirty="0" smtClean="0"/>
              <a:t>Most middle school participants would recommend the program, and many even express interest in becoming a Girl Talk leader in high school!</a:t>
            </a:r>
            <a:endParaRPr lang="en-US" sz="2000" dirty="0"/>
          </a:p>
        </p:txBody>
      </p:sp>
      <p:sp>
        <p:nvSpPr>
          <p:cNvPr id="3" name="Content Placeholder 2"/>
          <p:cNvSpPr>
            <a:spLocks noGrp="1"/>
          </p:cNvSpPr>
          <p:nvPr>
            <p:ph idx="1"/>
          </p:nvPr>
        </p:nvSpPr>
        <p:spPr>
          <a:xfrm>
            <a:off x="228600" y="1371600"/>
            <a:ext cx="2514600" cy="4571999"/>
          </a:xfrm>
        </p:spPr>
        <p:txBody>
          <a:bodyPr>
            <a:normAutofit/>
          </a:bodyPr>
          <a:lstStyle/>
          <a:p>
            <a:pPr marL="0" indent="0">
              <a:spcBef>
                <a:spcPts val="1200"/>
              </a:spcBef>
              <a:buNone/>
            </a:pPr>
            <a:r>
              <a:rPr lang="en-US" sz="4400" dirty="0" smtClean="0"/>
              <a:t>92%</a:t>
            </a:r>
            <a:r>
              <a:rPr lang="en-US" sz="1400" dirty="0" smtClean="0"/>
              <a:t/>
            </a:r>
            <a:br>
              <a:rPr lang="en-US" sz="1400" dirty="0" smtClean="0"/>
            </a:br>
            <a:r>
              <a:rPr lang="en-US" sz="1600" dirty="0" smtClean="0"/>
              <a:t>would recommend Girl Talk to other girls their age</a:t>
            </a:r>
          </a:p>
          <a:p>
            <a:pPr marL="0" indent="0">
              <a:spcBef>
                <a:spcPts val="1200"/>
              </a:spcBef>
              <a:buNone/>
            </a:pPr>
            <a:endParaRPr lang="en-US" sz="4400" dirty="0" smtClean="0"/>
          </a:p>
          <a:p>
            <a:pPr marL="0" indent="0">
              <a:spcBef>
                <a:spcPts val="1200"/>
              </a:spcBef>
              <a:buNone/>
            </a:pPr>
            <a:endParaRPr lang="en-US" sz="4400" dirty="0" smtClean="0"/>
          </a:p>
          <a:p>
            <a:pPr marL="0" indent="0">
              <a:spcBef>
                <a:spcPts val="1200"/>
              </a:spcBef>
              <a:buNone/>
            </a:pPr>
            <a:r>
              <a:rPr lang="en-US" sz="4400" dirty="0" smtClean="0"/>
              <a:t>86%</a:t>
            </a:r>
            <a:r>
              <a:rPr lang="en-US" sz="1400" dirty="0" smtClean="0"/>
              <a:t/>
            </a:r>
            <a:br>
              <a:rPr lang="en-US" sz="1400" dirty="0" smtClean="0"/>
            </a:br>
            <a:r>
              <a:rPr lang="en-US" sz="1600" dirty="0" smtClean="0"/>
              <a:t>are interested in being a Girl Talk leader when they are in high school</a:t>
            </a:r>
          </a:p>
        </p:txBody>
      </p:sp>
      <p:sp>
        <p:nvSpPr>
          <p:cNvPr id="14" name="TextBox 13"/>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10"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17</a:t>
            </a:fld>
            <a:endParaRPr lang="en-US" dirty="0"/>
          </a:p>
        </p:txBody>
      </p:sp>
      <p:sp>
        <p:nvSpPr>
          <p:cNvPr id="11"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pic>
        <p:nvPicPr>
          <p:cNvPr id="13" name="Picture 12" descr="Company Logo.JPG"/>
          <p:cNvPicPr>
            <a:picLocks noChangeAspect="1"/>
          </p:cNvPicPr>
          <p:nvPr/>
        </p:nvPicPr>
        <p:blipFill>
          <a:blip r:embed="rId3" cstate="print"/>
          <a:stretch>
            <a:fillRect/>
          </a:stretch>
        </p:blipFill>
        <p:spPr>
          <a:xfrm>
            <a:off x="228600" y="6170295"/>
            <a:ext cx="990600" cy="504825"/>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5897880" cy="914400"/>
          </a:xfrm>
        </p:spPr>
        <p:txBody>
          <a:bodyPr>
            <a:normAutofit/>
          </a:bodyPr>
          <a:lstStyle/>
          <a:p>
            <a:r>
              <a:rPr lang="en-US" sz="2400" dirty="0" smtClean="0"/>
              <a:t>Recommendation was the primary driver of their participation in the Girl Talk program</a:t>
            </a:r>
            <a:endParaRPr lang="en-US" sz="2400" dirty="0"/>
          </a:p>
        </p:txBody>
      </p:sp>
      <p:graphicFrame>
        <p:nvGraphicFramePr>
          <p:cNvPr id="5" name="Content Placeholder 11"/>
          <p:cNvGraphicFramePr>
            <a:graphicFrameLocks/>
          </p:cNvGraphicFramePr>
          <p:nvPr/>
        </p:nvGraphicFramePr>
        <p:xfrm>
          <a:off x="228599" y="1508760"/>
          <a:ext cx="8683625" cy="3535680"/>
        </p:xfrm>
        <a:graphic>
          <a:graphicData uri="http://schemas.openxmlformats.org/drawingml/2006/table">
            <a:tbl>
              <a:tblPr firstRow="1" bandRow="1">
                <a:tableStyleId>{5C22544A-7EE6-4342-B048-85BDC9FD1C3A}</a:tableStyleId>
              </a:tblPr>
              <a:tblGrid>
                <a:gridCol w="6743666"/>
                <a:gridCol w="1939959"/>
              </a:tblGrid>
              <a:tr h="158791">
                <a:tc>
                  <a:txBody>
                    <a:bodyPr/>
                    <a:lstStyle/>
                    <a:p>
                      <a:pPr algn="l"/>
                      <a:r>
                        <a:rPr lang="en-US" sz="1400" b="0" dirty="0" smtClean="0">
                          <a:solidFill>
                            <a:schemeClr val="tx1"/>
                          </a:solidFill>
                        </a:rPr>
                        <a:t>MOTIVATION</a:t>
                      </a:r>
                      <a:r>
                        <a:rPr lang="en-US" sz="1400" b="0" baseline="0" dirty="0" smtClean="0">
                          <a:solidFill>
                            <a:schemeClr val="tx1"/>
                          </a:solidFill>
                        </a:rPr>
                        <a:t> TO PARTICIPATE IN THE GIRL TALK PROGRAM</a:t>
                      </a:r>
                      <a:endParaRPr lang="en-US" sz="1400" b="0" dirty="0">
                        <a:solidFill>
                          <a:schemeClr val="tx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MIDDLE SCHOOL PARTICIPANTS</a:t>
                      </a:r>
                      <a:endParaRPr lang="en-US" sz="1400" b="0" kern="1200" dirty="0">
                        <a:solidFill>
                          <a:schemeClr val="tx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77472">
                <a:tc>
                  <a:txBody>
                    <a:bodyPr/>
                    <a:lstStyle/>
                    <a:p>
                      <a:pPr algn="l"/>
                      <a:r>
                        <a:rPr lang="en-US" sz="1400" b="0" dirty="0" smtClean="0">
                          <a:solidFill>
                            <a:schemeClr val="tx1"/>
                          </a:solidFill>
                        </a:rPr>
                        <a:t>It</a:t>
                      </a:r>
                      <a:r>
                        <a:rPr lang="en-US" sz="1400" b="0" baseline="0" dirty="0" smtClean="0">
                          <a:solidFill>
                            <a:schemeClr val="tx1"/>
                          </a:solidFill>
                        </a:rPr>
                        <a:t> was recommended to me by someone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55</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To</a:t>
                      </a:r>
                      <a:r>
                        <a:rPr lang="en-US" sz="1400" b="0" baseline="0" dirty="0" smtClean="0">
                          <a:solidFill>
                            <a:schemeClr val="tx1"/>
                          </a:solidFill>
                        </a:rPr>
                        <a:t> help increase my self-confidence and self-esteem</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The desire to connect with other</a:t>
                      </a:r>
                      <a:r>
                        <a:rPr lang="en-US" sz="1400" b="0" baseline="0" dirty="0" smtClean="0">
                          <a:solidFill>
                            <a:schemeClr val="tx1"/>
                          </a:solidFill>
                        </a:rPr>
                        <a:t> girls like me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44</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The opportunity</a:t>
                      </a:r>
                      <a:r>
                        <a:rPr lang="en-US" sz="1400" b="0" baseline="0" dirty="0" smtClean="0">
                          <a:solidFill>
                            <a:schemeClr val="tx1"/>
                          </a:solidFill>
                        </a:rPr>
                        <a:t> to develop leadership skills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37</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To help me learn how to deal with peer</a:t>
                      </a:r>
                      <a:r>
                        <a:rPr lang="en-US" sz="1400" b="0" baseline="0" dirty="0" smtClean="0">
                          <a:solidFill>
                            <a:schemeClr val="tx1"/>
                          </a:solidFill>
                        </a:rPr>
                        <a:t> pressure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36</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To get involved</a:t>
                      </a:r>
                      <a:r>
                        <a:rPr lang="en-US" sz="1400" b="0" baseline="0" dirty="0" smtClean="0">
                          <a:solidFill>
                            <a:schemeClr val="tx1"/>
                          </a:solidFill>
                        </a:rPr>
                        <a:t> in my community</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32</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To help</a:t>
                      </a:r>
                      <a:r>
                        <a:rPr lang="en-US" sz="1400" b="0" baseline="0" dirty="0" smtClean="0">
                          <a:solidFill>
                            <a:schemeClr val="tx1"/>
                          </a:solidFill>
                        </a:rPr>
                        <a:t> me learn how to say “no” to risky behaviors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28</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My parents made me do it</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21</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None of these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5</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7"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18</a:t>
            </a:fld>
            <a:endParaRPr lang="en-US" dirty="0"/>
          </a:p>
        </p:txBody>
      </p:sp>
      <p:sp>
        <p:nvSpPr>
          <p:cNvPr id="8"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8732520" cy="914400"/>
          </a:xfrm>
        </p:spPr>
        <p:txBody>
          <a:bodyPr>
            <a:normAutofit/>
          </a:bodyPr>
          <a:lstStyle/>
          <a:p>
            <a:r>
              <a:rPr lang="en-US" sz="2400" dirty="0" smtClean="0"/>
              <a:t>Some middle school participants would like to see an effort to generate higher awareness of the Girl Talk program </a:t>
            </a:r>
            <a:endParaRPr lang="en-US" sz="2400" dirty="0"/>
          </a:p>
        </p:txBody>
      </p:sp>
      <p:graphicFrame>
        <p:nvGraphicFramePr>
          <p:cNvPr id="5" name="Content Placeholder 11"/>
          <p:cNvGraphicFramePr>
            <a:graphicFrameLocks/>
          </p:cNvGraphicFramePr>
          <p:nvPr/>
        </p:nvGraphicFramePr>
        <p:xfrm>
          <a:off x="228599" y="1508760"/>
          <a:ext cx="8683625" cy="2529840"/>
        </p:xfrm>
        <a:graphic>
          <a:graphicData uri="http://schemas.openxmlformats.org/drawingml/2006/table">
            <a:tbl>
              <a:tblPr firstRow="1" bandRow="1">
                <a:tableStyleId>{5C22544A-7EE6-4342-B048-85BDC9FD1C3A}</a:tableStyleId>
              </a:tblPr>
              <a:tblGrid>
                <a:gridCol w="6651287"/>
                <a:gridCol w="2032338"/>
              </a:tblGrid>
              <a:tr h="158791">
                <a:tc>
                  <a:txBody>
                    <a:bodyPr/>
                    <a:lstStyle/>
                    <a:p>
                      <a:pPr algn="l"/>
                      <a:r>
                        <a:rPr lang="en-US" sz="1400" b="0" dirty="0" smtClean="0">
                          <a:solidFill>
                            <a:schemeClr val="tx1"/>
                          </a:solidFill>
                        </a:rPr>
                        <a:t>ADDITIONAL</a:t>
                      </a:r>
                      <a:r>
                        <a:rPr lang="en-US" sz="1400" b="0" baseline="0" dirty="0" smtClean="0">
                          <a:solidFill>
                            <a:schemeClr val="tx1"/>
                          </a:solidFill>
                        </a:rPr>
                        <a:t> FEEDBACK TO MAKE GIRL TALK MORE SUCCESSFUL (OPEN-END)</a:t>
                      </a:r>
                      <a:endParaRPr lang="en-US" sz="1400" b="0" dirty="0">
                        <a:solidFill>
                          <a:schemeClr val="tx1"/>
                        </a:solidFill>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c>
                  <a:txBody>
                    <a:bodyPr/>
                    <a:lstStyle/>
                    <a:p>
                      <a:pPr marL="0" algn="ctr" defTabSz="914400" rtl="0" eaLnBrk="1" latinLnBrk="0" hangingPunct="1"/>
                      <a:r>
                        <a:rPr lang="en-US" sz="1400" b="0" kern="1200" dirty="0" smtClean="0">
                          <a:solidFill>
                            <a:schemeClr val="tx1"/>
                          </a:solidFill>
                          <a:latin typeface="+mn-lt"/>
                          <a:ea typeface="+mn-ea"/>
                          <a:cs typeface="+mn-cs"/>
                        </a:rPr>
                        <a:t>MIDDLE</a:t>
                      </a:r>
                      <a:r>
                        <a:rPr lang="en-US" sz="1400" b="0" kern="1200" baseline="0" dirty="0" smtClean="0">
                          <a:solidFill>
                            <a:schemeClr val="tx1"/>
                          </a:solidFill>
                          <a:latin typeface="+mn-lt"/>
                          <a:ea typeface="+mn-ea"/>
                          <a:cs typeface="+mn-cs"/>
                        </a:rPr>
                        <a:t> SCHOOL </a:t>
                      </a:r>
                      <a:r>
                        <a:rPr lang="en-US" sz="1400" b="0" kern="1200" dirty="0" smtClean="0">
                          <a:solidFill>
                            <a:schemeClr val="tx1"/>
                          </a:solidFill>
                          <a:latin typeface="+mn-lt"/>
                          <a:ea typeface="+mn-ea"/>
                          <a:cs typeface="+mn-cs"/>
                        </a:rPr>
                        <a:t>PARTICIPANTS (N=133)</a:t>
                      </a:r>
                      <a:endParaRPr lang="en-US" sz="1400" b="0" kern="1200" dirty="0">
                        <a:solidFill>
                          <a:schemeClr val="tx1"/>
                        </a:solidFill>
                        <a:latin typeface="+mn-lt"/>
                        <a:ea typeface="+mn-ea"/>
                        <a:cs typeface="+mn-cs"/>
                      </a:endParaRPr>
                    </a:p>
                  </a:txBody>
                  <a:tcPr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solidFill>
                  </a:tcPr>
                </a:tc>
              </a:tr>
              <a:tr h="177472">
                <a:tc>
                  <a:txBody>
                    <a:bodyPr/>
                    <a:lstStyle/>
                    <a:p>
                      <a:pPr algn="l"/>
                      <a:r>
                        <a:rPr lang="en-US" sz="1400" b="0" dirty="0" smtClean="0">
                          <a:solidFill>
                            <a:schemeClr val="tx1"/>
                          </a:solidFill>
                        </a:rPr>
                        <a:t>More announcements/publicity</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14</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Nothing</a:t>
                      </a:r>
                      <a:r>
                        <a:rPr lang="en-US" sz="1400" b="0" baseline="0" dirty="0" smtClean="0">
                          <a:solidFill>
                            <a:schemeClr val="tx1"/>
                          </a:solidFill>
                        </a:rPr>
                        <a:t> / Like it the way it is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13</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More</a:t>
                      </a:r>
                      <a:r>
                        <a:rPr lang="en-US" sz="1400" b="0" baseline="0" dirty="0" smtClean="0">
                          <a:solidFill>
                            <a:schemeClr val="tx1"/>
                          </a:solidFill>
                        </a:rPr>
                        <a:t> fun activities (spa day, movie day)</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12</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Give more advice/help/training</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Bring food/snacks</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177472">
                <a:tc>
                  <a:txBody>
                    <a:bodyPr/>
                    <a:lstStyle/>
                    <a:p>
                      <a:pPr algn="l"/>
                      <a:r>
                        <a:rPr lang="en-US" sz="1400" b="0" dirty="0" smtClean="0">
                          <a:solidFill>
                            <a:schemeClr val="tx1"/>
                          </a:solidFill>
                        </a:rPr>
                        <a:t>More focus/structure</a:t>
                      </a:r>
                      <a:endParaRPr lang="en-US" sz="1400" b="0" dirty="0">
                        <a:solidFill>
                          <a:schemeClr val="tx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1">
                        <a:lumMod val="20000"/>
                        <a:lumOff val="80000"/>
                      </a:schemeClr>
                    </a:solidFill>
                  </a:tcPr>
                </a:tc>
                <a:tc>
                  <a:txBody>
                    <a:bodyPr/>
                    <a:lstStyle/>
                    <a:p>
                      <a:pPr marL="0" algn="ctr" defTabSz="914400" rtl="0" eaLnBrk="1" latinLnBrk="0" hangingPunct="1"/>
                      <a:r>
                        <a:rPr lang="en-US" sz="1600" b="0" kern="1200" dirty="0" smtClean="0">
                          <a:solidFill>
                            <a:schemeClr val="bg1"/>
                          </a:solidFill>
                          <a:latin typeface="+mn-lt"/>
                          <a:ea typeface="+mn-ea"/>
                          <a:cs typeface="+mn-cs"/>
                        </a:rPr>
                        <a:t>4</a:t>
                      </a:r>
                      <a:endParaRPr lang="en-US" sz="1600" b="0" kern="1200" dirty="0">
                        <a:solidFill>
                          <a:schemeClr val="bg1"/>
                        </a:solidFill>
                        <a:latin typeface="+mn-lt"/>
                        <a:ea typeface="+mn-ea"/>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8"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19</a:t>
            </a:fld>
            <a:endParaRPr lang="en-US" dirty="0"/>
          </a:p>
        </p:txBody>
      </p:sp>
      <p:sp>
        <p:nvSpPr>
          <p:cNvPr id="9"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0" name="Rectangular Callout 9"/>
          <p:cNvSpPr/>
          <p:nvPr/>
        </p:nvSpPr>
        <p:spPr>
          <a:xfrm>
            <a:off x="228600" y="4368482"/>
            <a:ext cx="2468880" cy="1645920"/>
          </a:xfrm>
          <a:prstGeom prst="wedgeRectCallout">
            <a:avLst>
              <a:gd name="adj1" fmla="val -21347"/>
              <a:gd name="adj2" fmla="val -67902"/>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200" b="1" i="1" dirty="0" smtClean="0"/>
              <a:t>“Make it a little more public so more kids will join, cause barely anyone knows about it at my school, and there aren't a lot of girls. If the school made it an announcement, more girls will feel welcome to join.”</a:t>
            </a:r>
            <a:endParaRPr lang="en-US" sz="1200" i="1" dirty="0" smtClean="0"/>
          </a:p>
          <a:p>
            <a:pPr>
              <a:spcBef>
                <a:spcPts val="300"/>
              </a:spcBef>
            </a:pPr>
            <a:r>
              <a:rPr lang="en-US" sz="1200" dirty="0" smtClean="0"/>
              <a:t>- MIDDLE SCHOOL PARTICIPANT</a:t>
            </a:r>
          </a:p>
        </p:txBody>
      </p:sp>
      <p:sp>
        <p:nvSpPr>
          <p:cNvPr id="13" name="Rectangular Callout 12"/>
          <p:cNvSpPr/>
          <p:nvPr/>
        </p:nvSpPr>
        <p:spPr>
          <a:xfrm>
            <a:off x="3337560" y="4368482"/>
            <a:ext cx="2468880" cy="685800"/>
          </a:xfrm>
          <a:prstGeom prst="wedgeRectCallout">
            <a:avLst>
              <a:gd name="adj1" fmla="val -21346"/>
              <a:gd name="adj2" fmla="val -95371"/>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200" b="1" i="1" dirty="0" smtClean="0"/>
              <a:t>“Have more fun activities like spa day, movie day, talent show, etc!”</a:t>
            </a:r>
            <a:endParaRPr lang="en-US" sz="1200" i="1" dirty="0" smtClean="0"/>
          </a:p>
          <a:p>
            <a:pPr>
              <a:spcBef>
                <a:spcPts val="300"/>
              </a:spcBef>
            </a:pPr>
            <a:r>
              <a:rPr lang="en-US" sz="1200" dirty="0" smtClean="0"/>
              <a:t>- MIDDLE SCHOOL PARTICIPANT</a:t>
            </a:r>
          </a:p>
        </p:txBody>
      </p:sp>
      <p:sp>
        <p:nvSpPr>
          <p:cNvPr id="14" name="Rectangular Callout 13"/>
          <p:cNvSpPr/>
          <p:nvPr/>
        </p:nvSpPr>
        <p:spPr>
          <a:xfrm>
            <a:off x="6443345" y="4368482"/>
            <a:ext cx="2468880" cy="1803718"/>
          </a:xfrm>
          <a:prstGeom prst="wedgeRectCallout">
            <a:avLst>
              <a:gd name="adj1" fmla="val -21862"/>
              <a:gd name="adj2" fmla="val -66560"/>
            </a:avLst>
          </a:prstGeom>
          <a:solidFill>
            <a:schemeClr val="accent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91440" bIns="91440" rtlCol="0" anchor="t"/>
          <a:lstStyle/>
          <a:p>
            <a:pPr>
              <a:spcBef>
                <a:spcPts val="300"/>
              </a:spcBef>
            </a:pPr>
            <a:r>
              <a:rPr lang="en-US" sz="1200" b="1" i="1" dirty="0" smtClean="0"/>
              <a:t>“I think that  the girl talk program should be recommended to all girls that are leaving elementary school going to middle school, because it helps them to know what to do in the situations that occurs in middle school, such as bullying.”</a:t>
            </a:r>
            <a:endParaRPr lang="en-US" sz="1200" i="1" dirty="0" smtClean="0"/>
          </a:p>
          <a:p>
            <a:pPr>
              <a:spcBef>
                <a:spcPts val="300"/>
              </a:spcBef>
            </a:pPr>
            <a:r>
              <a:rPr lang="en-US" sz="1200" dirty="0" smtClean="0"/>
              <a:t>- MIDDLE SCHOOL PARTICIPANT</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2</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9" name="Title 1"/>
          <p:cNvSpPr>
            <a:spLocks noGrp="1"/>
          </p:cNvSpPr>
          <p:nvPr>
            <p:ph type="title"/>
          </p:nvPr>
        </p:nvSpPr>
        <p:spPr>
          <a:xfrm>
            <a:off x="228599" y="228600"/>
            <a:ext cx="8683625" cy="914400"/>
          </a:xfrm>
          <a:noFill/>
        </p:spPr>
        <p:txBody>
          <a:bodyPr/>
          <a:lstStyle/>
          <a:p>
            <a:r>
              <a:rPr lang="en-US" dirty="0" smtClean="0"/>
              <a:t>Contents </a:t>
            </a:r>
            <a:endParaRPr lang="en-US" dirty="0"/>
          </a:p>
        </p:txBody>
      </p:sp>
      <p:sp>
        <p:nvSpPr>
          <p:cNvPr id="20" name="Content Placeholder 2"/>
          <p:cNvSpPr txBox="1">
            <a:spLocks/>
          </p:cNvSpPr>
          <p:nvPr/>
        </p:nvSpPr>
        <p:spPr>
          <a:xfrm>
            <a:off x="228600" y="1371601"/>
            <a:ext cx="5394960" cy="1965960"/>
          </a:xfrm>
          <a:prstGeom prst="rect">
            <a:avLst/>
          </a:prstGeom>
          <a:noFill/>
        </p:spPr>
        <p:txBody>
          <a:bodyPr>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accent4"/>
                </a:solidFill>
                <a:effectLst/>
                <a:uLnTx/>
                <a:uFillTx/>
                <a:latin typeface="+mn-lt"/>
                <a:ea typeface="+mn-ea"/>
                <a:cs typeface="+mn-cs"/>
              </a:rPr>
              <a:t>Background, Objectives and Methodology</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Executive Summary &amp; Implications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Detailed Findings</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Demographics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20</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7" name="Title 1"/>
          <p:cNvSpPr>
            <a:spLocks noGrp="1"/>
          </p:cNvSpPr>
          <p:nvPr>
            <p:ph type="title"/>
          </p:nvPr>
        </p:nvSpPr>
        <p:spPr>
          <a:xfrm>
            <a:off x="228600" y="228600"/>
            <a:ext cx="1417320" cy="914400"/>
          </a:xfrm>
          <a:solidFill>
            <a:schemeClr val="bg1"/>
          </a:solidFill>
        </p:spPr>
        <p:txBody>
          <a:bodyPr/>
          <a:lstStyle/>
          <a:p>
            <a:r>
              <a:rPr lang="en-US" dirty="0" smtClean="0"/>
              <a:t>Contents </a:t>
            </a:r>
            <a:endParaRPr lang="en-US" dirty="0"/>
          </a:p>
        </p:txBody>
      </p:sp>
      <p:sp>
        <p:nvSpPr>
          <p:cNvPr id="8" name="Content Placeholder 2"/>
          <p:cNvSpPr txBox="1">
            <a:spLocks/>
          </p:cNvSpPr>
          <p:nvPr/>
        </p:nvSpPr>
        <p:spPr>
          <a:xfrm>
            <a:off x="228600" y="1371601"/>
            <a:ext cx="5577840" cy="2011680"/>
          </a:xfrm>
          <a:prstGeom prst="rect">
            <a:avLst/>
          </a:prstGeom>
          <a:solidFill>
            <a:schemeClr val="bg1"/>
          </a:solidFill>
        </p:spPr>
        <p:txBody>
          <a:bodyPr>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Background, Objectives and Methodology</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Executive Summary &amp; Implications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Detailed Findings</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accent4"/>
                </a:solidFill>
                <a:effectLst/>
                <a:uLnTx/>
                <a:uFillTx/>
                <a:latin typeface="+mn-lt"/>
                <a:ea typeface="+mn-ea"/>
                <a:cs typeface="+mn-cs"/>
              </a:rPr>
              <a:t>Demographics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p:txBody>
          <a:bodyPr>
            <a:normAutofit/>
          </a:bodyPr>
          <a:lstStyle/>
          <a:p>
            <a:r>
              <a:rPr lang="en-US" sz="2400" dirty="0" smtClean="0"/>
              <a:t>Middle school participants’ age and grade</a:t>
            </a:r>
          </a:p>
        </p:txBody>
      </p:sp>
      <p:sp>
        <p:nvSpPr>
          <p:cNvPr id="18" name="Text Box 8"/>
          <p:cNvSpPr txBox="1">
            <a:spLocks noChangeArrowheads="1"/>
          </p:cNvSpPr>
          <p:nvPr/>
        </p:nvSpPr>
        <p:spPr bwMode="auto">
          <a:xfrm>
            <a:off x="246063" y="104775"/>
            <a:ext cx="4325937" cy="123825"/>
          </a:xfrm>
          <a:prstGeom prst="rect">
            <a:avLst/>
          </a:prstGeom>
          <a:noFill/>
          <a:ln w="9525">
            <a:noFill/>
            <a:miter lim="800000"/>
            <a:headEnd/>
            <a:tailEnd/>
          </a:ln>
        </p:spPr>
        <p:txBody>
          <a:bodyPr lIns="0" tIns="0" rIns="0" bIns="0" anchor="b">
            <a:spAutoFit/>
          </a:bodyPr>
          <a:lstStyle/>
          <a:p>
            <a:pPr fontAlgn="base">
              <a:spcBef>
                <a:spcPct val="50000"/>
              </a:spcBef>
              <a:spcAft>
                <a:spcPct val="0"/>
              </a:spcAft>
              <a:tabLst>
                <a:tab pos="1828800" algn="l"/>
              </a:tabLst>
            </a:pPr>
            <a:r>
              <a:rPr lang="en-US" sz="800" dirty="0">
                <a:solidFill>
                  <a:srgbClr val="717073"/>
                </a:solidFill>
                <a:cs typeface="Franklin Gothic Medium" pitchFamily="34" charset="0"/>
              </a:rPr>
              <a:t>DEMOGRAPHICS</a:t>
            </a:r>
          </a:p>
        </p:txBody>
      </p:sp>
      <p:graphicFrame>
        <p:nvGraphicFramePr>
          <p:cNvPr id="14" name="Content Placeholder 13"/>
          <p:cNvGraphicFramePr>
            <a:graphicFrameLocks/>
          </p:cNvGraphicFramePr>
          <p:nvPr/>
        </p:nvGraphicFramePr>
        <p:xfrm>
          <a:off x="228600" y="1691640"/>
          <a:ext cx="4160838" cy="3566160"/>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p:cNvCxnSpPr/>
          <p:nvPr/>
        </p:nvCxnSpPr>
        <p:spPr>
          <a:xfrm>
            <a:off x="4572000" y="1371600"/>
            <a:ext cx="0" cy="457200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21</a:t>
            </a:fld>
            <a:endParaRPr lang="en-US" dirty="0"/>
          </a:p>
        </p:txBody>
      </p:sp>
      <p:sp>
        <p:nvSpPr>
          <p:cNvPr id="21"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graphicFrame>
        <p:nvGraphicFramePr>
          <p:cNvPr id="22" name="Content Placeholder 13"/>
          <p:cNvGraphicFramePr>
            <a:graphicFrameLocks/>
          </p:cNvGraphicFramePr>
          <p:nvPr/>
        </p:nvGraphicFramePr>
        <p:xfrm>
          <a:off x="4617720" y="1691640"/>
          <a:ext cx="4160838" cy="35661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noChangeArrowheads="1"/>
          </p:cNvSpPr>
          <p:nvPr>
            <p:ph type="title"/>
          </p:nvPr>
        </p:nvSpPr>
        <p:spPr>
          <a:xfrm>
            <a:off x="228600" y="228600"/>
            <a:ext cx="4800600" cy="914400"/>
          </a:xfrm>
        </p:spPr>
        <p:txBody>
          <a:bodyPr>
            <a:normAutofit/>
          </a:bodyPr>
          <a:lstStyle/>
          <a:p>
            <a:r>
              <a:rPr lang="en-US" sz="2400" dirty="0" smtClean="0"/>
              <a:t>Middle school participants’ ethnicity and time of participation in Girl Talk</a:t>
            </a:r>
          </a:p>
        </p:txBody>
      </p:sp>
      <p:sp>
        <p:nvSpPr>
          <p:cNvPr id="18" name="Text Box 8"/>
          <p:cNvSpPr txBox="1">
            <a:spLocks noChangeArrowheads="1"/>
          </p:cNvSpPr>
          <p:nvPr/>
        </p:nvSpPr>
        <p:spPr bwMode="auto">
          <a:xfrm>
            <a:off x="246063" y="104775"/>
            <a:ext cx="4325937" cy="123825"/>
          </a:xfrm>
          <a:prstGeom prst="rect">
            <a:avLst/>
          </a:prstGeom>
          <a:noFill/>
          <a:ln w="9525">
            <a:noFill/>
            <a:miter lim="800000"/>
            <a:headEnd/>
            <a:tailEnd/>
          </a:ln>
        </p:spPr>
        <p:txBody>
          <a:bodyPr lIns="0" tIns="0" rIns="0" bIns="0" anchor="b">
            <a:spAutoFit/>
          </a:bodyPr>
          <a:lstStyle/>
          <a:p>
            <a:pPr fontAlgn="base">
              <a:spcBef>
                <a:spcPct val="50000"/>
              </a:spcBef>
              <a:spcAft>
                <a:spcPct val="0"/>
              </a:spcAft>
              <a:tabLst>
                <a:tab pos="1828800" algn="l"/>
              </a:tabLst>
            </a:pPr>
            <a:r>
              <a:rPr lang="en-US" sz="800" dirty="0">
                <a:solidFill>
                  <a:srgbClr val="717073"/>
                </a:solidFill>
                <a:cs typeface="Franklin Gothic Medium" pitchFamily="34" charset="0"/>
              </a:rPr>
              <a:t>DEMOGRAPHICS</a:t>
            </a:r>
          </a:p>
        </p:txBody>
      </p:sp>
      <p:graphicFrame>
        <p:nvGraphicFramePr>
          <p:cNvPr id="14" name="Content Placeholder 13"/>
          <p:cNvGraphicFramePr>
            <a:graphicFrameLocks/>
          </p:cNvGraphicFramePr>
          <p:nvPr/>
        </p:nvGraphicFramePr>
        <p:xfrm>
          <a:off x="228600" y="1691640"/>
          <a:ext cx="4160838" cy="3566160"/>
        </p:xfrm>
        <a:graphic>
          <a:graphicData uri="http://schemas.openxmlformats.org/drawingml/2006/chart">
            <c:chart xmlns:c="http://schemas.openxmlformats.org/drawingml/2006/chart" xmlns:r="http://schemas.openxmlformats.org/officeDocument/2006/relationships" r:id="rId2"/>
          </a:graphicData>
        </a:graphic>
      </p:graphicFrame>
      <p:cxnSp>
        <p:nvCxnSpPr>
          <p:cNvPr id="20" name="Straight Connector 19"/>
          <p:cNvCxnSpPr/>
          <p:nvPr/>
        </p:nvCxnSpPr>
        <p:spPr>
          <a:xfrm>
            <a:off x="4572000" y="1371600"/>
            <a:ext cx="0" cy="4572000"/>
          </a:xfrm>
          <a:prstGeom prst="line">
            <a:avLst/>
          </a:prstGeom>
          <a:ln>
            <a:solidFill>
              <a:schemeClr val="bg2"/>
            </a:solidFill>
            <a:prstDash val="sysDot"/>
          </a:ln>
        </p:spPr>
        <p:style>
          <a:lnRef idx="1">
            <a:schemeClr val="accent1"/>
          </a:lnRef>
          <a:fillRef idx="0">
            <a:schemeClr val="accent1"/>
          </a:fillRef>
          <a:effectRef idx="0">
            <a:schemeClr val="accent1"/>
          </a:effectRef>
          <a:fontRef idx="minor">
            <a:schemeClr val="tx1"/>
          </a:fontRef>
        </p:style>
      </p:cxnSp>
      <p:sp>
        <p:nvSpPr>
          <p:cNvPr id="1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22</a:t>
            </a:fld>
            <a:endParaRPr lang="en-US" dirty="0"/>
          </a:p>
        </p:txBody>
      </p:sp>
      <p:sp>
        <p:nvSpPr>
          <p:cNvPr id="21"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graphicFrame>
        <p:nvGraphicFramePr>
          <p:cNvPr id="9" name="Content Placeholder 13"/>
          <p:cNvGraphicFramePr>
            <a:graphicFrameLocks/>
          </p:cNvGraphicFramePr>
          <p:nvPr/>
        </p:nvGraphicFramePr>
        <p:xfrm>
          <a:off x="4617720" y="1691640"/>
          <a:ext cx="4160838" cy="356616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2" cstate="print"/>
          <a:srcRect/>
          <a:stretch>
            <a:fillRect/>
          </a:stretch>
        </p:blipFill>
        <p:spPr bwMode="auto">
          <a:xfrm>
            <a:off x="0" y="0"/>
            <a:ext cx="9144157" cy="6121400"/>
          </a:xfrm>
          <a:prstGeom prst="rect">
            <a:avLst/>
          </a:prstGeom>
          <a:noFill/>
          <a:ln w="9525">
            <a:noFill/>
            <a:miter lim="800000"/>
            <a:headEnd/>
            <a:tailEnd/>
          </a:ln>
        </p:spPr>
      </p:pic>
      <p:sp>
        <p:nvSpPr>
          <p:cNvPr id="13314" name="Title 5"/>
          <p:cNvSpPr>
            <a:spLocks noGrp="1"/>
          </p:cNvSpPr>
          <p:nvPr>
            <p:ph type="ctrTitle"/>
          </p:nvPr>
        </p:nvSpPr>
        <p:spPr>
          <a:ln>
            <a:noFill/>
          </a:ln>
          <a:effectLst>
            <a:outerShdw blurRad="50800" dist="38100" dir="5400000" algn="t" rotWithShape="0">
              <a:prstClr val="black">
                <a:alpha val="40000"/>
              </a:prstClr>
            </a:outerShdw>
          </a:effectLst>
        </p:spPr>
        <p:txBody>
          <a:bodyPr/>
          <a:lstStyle/>
          <a:p>
            <a:r>
              <a:rPr lang="en-GB" dirty="0" smtClean="0">
                <a:solidFill>
                  <a:schemeClr val="bg1"/>
                </a:solidFill>
              </a:rPr>
              <a:t>THANK YOU!</a:t>
            </a:r>
            <a:endParaRPr lang="en-US" dirty="0" smtClean="0">
              <a:solidFill>
                <a:schemeClr val="bg1"/>
              </a:solidFill>
            </a:endParaRPr>
          </a:p>
        </p:txBody>
      </p:sp>
      <p:sp>
        <p:nvSpPr>
          <p:cNvPr id="10" name="Subtitle 6"/>
          <p:cNvSpPr txBox="1">
            <a:spLocks/>
          </p:cNvSpPr>
          <p:nvPr/>
        </p:nvSpPr>
        <p:spPr>
          <a:xfrm>
            <a:off x="228600" y="2880359"/>
            <a:ext cx="4251960" cy="1737361"/>
          </a:xfrm>
          <a:prstGeom prst="rect">
            <a:avLst/>
          </a:prstGeom>
          <a:solidFill>
            <a:schemeClr val="tx1">
              <a:alpha val="30000"/>
            </a:schemeClr>
          </a:solidFill>
          <a:ln>
            <a:noFill/>
          </a:ln>
          <a:effectLst>
            <a:outerShdw blurRad="50800" dist="38100" dir="5400000" algn="t" rotWithShape="0">
              <a:prstClr val="black">
                <a:alpha val="40000"/>
              </a:prstClr>
            </a:outerShdw>
          </a:effectLst>
        </p:spPr>
        <p:txBody>
          <a:bodyPr vert="horz" lIns="0" tIns="0" rIns="0" bIns="0" rtlCol="0" anchor="t">
            <a:normAutofit/>
          </a:bodyPr>
          <a:lstStyle/>
          <a:p>
            <a:pPr lvl="0">
              <a:spcBef>
                <a:spcPts val="600"/>
              </a:spcBef>
              <a:buClr>
                <a:srgbClr val="8DC63F"/>
              </a:buClr>
            </a:pPr>
            <a:r>
              <a:rPr lang="en-US" dirty="0" smtClean="0">
                <a:solidFill>
                  <a:prstClr val="white"/>
                </a:solidFill>
              </a:rPr>
              <a:t>Questions or Comments?</a:t>
            </a:r>
          </a:p>
          <a:p>
            <a:pPr lvl="0">
              <a:spcBef>
                <a:spcPts val="600"/>
              </a:spcBef>
              <a:buClr>
                <a:srgbClr val="8DC63F"/>
              </a:buClr>
            </a:pPr>
            <a:r>
              <a:rPr lang="en-US" dirty="0" smtClean="0">
                <a:solidFill>
                  <a:prstClr val="white"/>
                </a:solidFill>
              </a:rPr>
              <a:t>Contact:</a:t>
            </a:r>
          </a:p>
          <a:p>
            <a:pPr lvl="0">
              <a:spcBef>
                <a:spcPts val="600"/>
              </a:spcBef>
              <a:buClr>
                <a:srgbClr val="8DC63F"/>
              </a:buClr>
            </a:pPr>
            <a:r>
              <a:rPr lang="en-US" sz="2000" dirty="0" smtClean="0">
                <a:solidFill>
                  <a:prstClr val="white"/>
                </a:solidFill>
              </a:rPr>
              <a:t>Kristi Sarmiento </a:t>
            </a:r>
            <a:r>
              <a:rPr lang="en-US" dirty="0" smtClean="0">
                <a:solidFill>
                  <a:prstClr val="white"/>
                </a:solidFill>
              </a:rPr>
              <a:t/>
            </a:r>
            <a:br>
              <a:rPr lang="en-US" dirty="0" smtClean="0">
                <a:solidFill>
                  <a:prstClr val="white"/>
                </a:solidFill>
              </a:rPr>
            </a:br>
            <a:r>
              <a:rPr lang="en-US" dirty="0" smtClean="0">
                <a:solidFill>
                  <a:prstClr val="white"/>
                </a:solidFill>
              </a:rPr>
              <a:t>Kristi.Sarmiento@thefuturescompany.com</a:t>
            </a:r>
          </a:p>
          <a:p>
            <a:pPr lvl="0">
              <a:spcBef>
                <a:spcPts val="600"/>
              </a:spcBef>
              <a:buClr>
                <a:srgbClr val="8DC63F"/>
              </a:buClr>
            </a:pPr>
            <a:r>
              <a:rPr lang="en-US" dirty="0" smtClean="0">
                <a:solidFill>
                  <a:prstClr val="white"/>
                </a:solidFill>
              </a:rPr>
              <a:t>214.606.3102</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5" descr="pptpic"/>
          <p:cNvPicPr>
            <a:picLocks noChangeAspect="1" noChangeArrowheads="1"/>
          </p:cNvPicPr>
          <p:nvPr/>
        </p:nvPicPr>
        <p:blipFill>
          <a:blip r:embed="rId2" cstate="print"/>
          <a:srcRect/>
          <a:stretch>
            <a:fillRect/>
          </a:stretch>
        </p:blipFill>
        <p:spPr bwMode="auto">
          <a:xfrm>
            <a:off x="1417320" y="3333881"/>
            <a:ext cx="7764780" cy="3590794"/>
          </a:xfrm>
          <a:prstGeom prst="rect">
            <a:avLst/>
          </a:prstGeom>
          <a:noFill/>
        </p:spPr>
      </p:pic>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solidFill>
                  <a:schemeClr val="bg1"/>
                </a:solidFill>
              </a:rPr>
              <a:pPr/>
              <a:t>3</a:t>
            </a:fld>
            <a:endParaRPr lang="en-US" dirty="0">
              <a:solidFill>
                <a:schemeClr val="bg1"/>
              </a:solidFill>
            </a:endParaRPr>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solidFill>
                  <a:schemeClr val="bg1"/>
                </a:solidFill>
              </a:rPr>
              <a:t>Girl Talk Program Evaluation Research Report</a:t>
            </a:r>
            <a:endParaRPr lang="en-US" dirty="0">
              <a:solidFill>
                <a:schemeClr val="bg1"/>
              </a:solidFill>
            </a:endParaRPr>
          </a:p>
        </p:txBody>
      </p:sp>
      <p:sp>
        <p:nvSpPr>
          <p:cNvPr id="8" name="Title 1"/>
          <p:cNvSpPr>
            <a:spLocks noGrp="1"/>
          </p:cNvSpPr>
          <p:nvPr>
            <p:ph type="title"/>
          </p:nvPr>
        </p:nvSpPr>
        <p:spPr>
          <a:xfrm>
            <a:off x="228600" y="228600"/>
            <a:ext cx="8686800" cy="914400"/>
          </a:xfrm>
        </p:spPr>
        <p:txBody>
          <a:bodyPr/>
          <a:lstStyle/>
          <a:p>
            <a:r>
              <a:rPr lang="en-US" dirty="0" smtClean="0"/>
              <a:t>Fostering positive qualities among young girls</a:t>
            </a:r>
            <a:endParaRPr lang="en-US" dirty="0"/>
          </a:p>
        </p:txBody>
      </p:sp>
      <p:sp>
        <p:nvSpPr>
          <p:cNvPr id="9" name="Content Placeholder 12"/>
          <p:cNvSpPr txBox="1">
            <a:spLocks/>
          </p:cNvSpPr>
          <p:nvPr/>
        </p:nvSpPr>
        <p:spPr>
          <a:xfrm>
            <a:off x="228600" y="1371600"/>
            <a:ext cx="8686800" cy="4571999"/>
          </a:xfrm>
          <a:prstGeom prst="rect">
            <a:avLst/>
          </a:prstGeom>
        </p:spPr>
        <p:txBody>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As part of an ongoing commitment to the health and well-being of teens, The Century Council desired to conduct an evaluation of the program, “Girl Talk.”</a:t>
            </a:r>
          </a:p>
          <a:p>
            <a:pPr marL="742950" marR="0" lvl="1" indent="-28575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600" b="0" i="0" u="none" strike="noStrike" kern="1200" cap="none" spc="0" normalizeH="0" baseline="0" noProof="0" smtClean="0">
                <a:ln>
                  <a:noFill/>
                </a:ln>
                <a:solidFill>
                  <a:schemeClr val="tx1"/>
                </a:solidFill>
                <a:effectLst/>
                <a:uLnTx/>
                <a:uFillTx/>
                <a:latin typeface="+mn-lt"/>
                <a:ea typeface="+mn-ea"/>
                <a:cs typeface="+mn-cs"/>
              </a:rPr>
              <a:t>Girl Talk is a peer-to-peer mentoring program designed to help young teen girls develop self-esteem, build leadership skills, and recognize the value of community service.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The program is designed so that high school girls mentor middle school girls, giving high school girls the opportunity to share their experiences as positive role models, which benefits middle school girls, helping them realize that they are not alone in the issues they face.</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0" name="Content Placeholder 2"/>
          <p:cNvSpPr txBox="1">
            <a:spLocks/>
          </p:cNvSpPr>
          <p:nvPr/>
        </p:nvSpPr>
        <p:spPr>
          <a:xfrm>
            <a:off x="228600" y="1371600"/>
            <a:ext cx="4343400" cy="1417320"/>
          </a:xfrm>
          <a:prstGeom prst="rect">
            <a:avLst/>
          </a:prstGeom>
        </p:spPr>
        <p:txBody>
          <a:bodyPr vert="horz" lIns="0" tIns="0" rIns="0" bIns="0" rtlCol="0">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11" name="TextBox 10"/>
          <p:cNvSpPr txBox="1"/>
          <p:nvPr/>
        </p:nvSpPr>
        <p:spPr>
          <a:xfrm>
            <a:off x="228600" y="74712"/>
            <a:ext cx="3063240" cy="153888"/>
          </a:xfrm>
          <a:prstGeom prst="rect">
            <a:avLst/>
          </a:prstGeom>
          <a:noFill/>
        </p:spPr>
        <p:txBody>
          <a:bodyPr wrap="square" lIns="0" tIns="0" rIns="0" bIns="0" rtlCol="0">
            <a:spAutoFit/>
          </a:bodyPr>
          <a:lstStyle/>
          <a:p>
            <a:r>
              <a:rPr lang="en-US" sz="1000" dirty="0" smtClean="0"/>
              <a:t>Background</a:t>
            </a:r>
            <a:endParaRPr lang="en-US" sz="10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p:cNvSpPr>
            <a:spLocks noGrp="1"/>
          </p:cNvSpPr>
          <p:nvPr>
            <p:ph type="title"/>
          </p:nvPr>
        </p:nvSpPr>
        <p:spPr>
          <a:xfrm>
            <a:off x="228600" y="228600"/>
            <a:ext cx="8686800" cy="914400"/>
          </a:xfrm>
        </p:spPr>
        <p:txBody>
          <a:bodyPr/>
          <a:lstStyle/>
          <a:p>
            <a:r>
              <a:rPr lang="en-US" dirty="0" smtClean="0"/>
              <a:t>Understanding the effect of the Girl Talk program</a:t>
            </a:r>
            <a:endParaRPr lang="en-US" dirty="0"/>
          </a:p>
        </p:txBody>
      </p:sp>
      <p:sp>
        <p:nvSpPr>
          <p:cNvPr id="15" name="Content Placeholder 2"/>
          <p:cNvSpPr txBox="1">
            <a:spLocks/>
          </p:cNvSpPr>
          <p:nvPr/>
        </p:nvSpPr>
        <p:spPr>
          <a:xfrm>
            <a:off x="228600" y="1371600"/>
            <a:ext cx="4343400" cy="1417320"/>
          </a:xfrm>
          <a:prstGeom prst="rect">
            <a:avLst/>
          </a:prstGeom>
        </p:spPr>
        <p:txBody>
          <a:bodyPr vert="horz" lIns="0" tIns="0" rIns="0" bIns="0" rtlCol="0">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endParaRPr kumimoji="0" lang="en-US" sz="1800" b="0" i="0" u="none" strike="noStrike" kern="1200" cap="none" spc="0" normalizeH="0" baseline="0" noProof="0" dirty="0">
              <a:ln>
                <a:noFill/>
              </a:ln>
              <a:solidFill>
                <a:schemeClr val="bg1"/>
              </a:solidFill>
              <a:effectLst/>
              <a:uLnTx/>
              <a:uFillTx/>
              <a:latin typeface="+mn-lt"/>
              <a:ea typeface="+mn-ea"/>
              <a:cs typeface="+mn-cs"/>
            </a:endParaRPr>
          </a:p>
        </p:txBody>
      </p:sp>
      <p:sp>
        <p:nvSpPr>
          <p:cNvPr id="21" name="TextBox 20"/>
          <p:cNvSpPr txBox="1"/>
          <p:nvPr/>
        </p:nvSpPr>
        <p:spPr>
          <a:xfrm>
            <a:off x="228600" y="74712"/>
            <a:ext cx="3063240" cy="153888"/>
          </a:xfrm>
          <a:prstGeom prst="rect">
            <a:avLst/>
          </a:prstGeom>
          <a:noFill/>
        </p:spPr>
        <p:txBody>
          <a:bodyPr wrap="square" lIns="0" tIns="0" rIns="0" bIns="0" rtlCol="0">
            <a:spAutoFit/>
          </a:bodyPr>
          <a:lstStyle/>
          <a:p>
            <a:r>
              <a:rPr lang="en-US" sz="1000" dirty="0" smtClean="0"/>
              <a:t>Objectives</a:t>
            </a:r>
            <a:endParaRPr lang="en-US" sz="1000" dirty="0"/>
          </a:p>
        </p:txBody>
      </p:sp>
      <p:sp>
        <p:nvSpPr>
          <p:cNvPr id="2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4</a:t>
            </a:fld>
            <a:endParaRPr lang="en-US" dirty="0"/>
          </a:p>
        </p:txBody>
      </p:sp>
      <p:sp>
        <p:nvSpPr>
          <p:cNvPr id="24"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graphicFrame>
        <p:nvGraphicFramePr>
          <p:cNvPr id="25" name="Group 25"/>
          <p:cNvGraphicFramePr>
            <a:graphicFrameLocks/>
          </p:cNvGraphicFramePr>
          <p:nvPr/>
        </p:nvGraphicFramePr>
        <p:xfrm>
          <a:off x="228600" y="1371600"/>
          <a:ext cx="8686800" cy="3352800"/>
        </p:xfrm>
        <a:graphic>
          <a:graphicData uri="http://schemas.openxmlformats.org/drawingml/2006/table">
            <a:tbl>
              <a:tblPr/>
              <a:tblGrid>
                <a:gridCol w="2895600"/>
                <a:gridCol w="2895600"/>
                <a:gridCol w="2895600"/>
              </a:tblGrid>
              <a:tr h="457200">
                <a:tc gridSpan="3">
                  <a:txBody>
                    <a:bodyPr/>
                    <a:lstStyle/>
                    <a:p>
                      <a:pPr marL="0" marR="0" lvl="0" indent="0" algn="ctr" defTabSz="914400" rtl="0" eaLnBrk="1" fontAlgn="base" latinLnBrk="0" hangingPunct="1">
                        <a:lnSpc>
                          <a:spcPct val="100000"/>
                        </a:lnSpc>
                        <a:spcBef>
                          <a:spcPts val="600"/>
                        </a:spcBef>
                        <a:spcAft>
                          <a:spcPct val="0"/>
                        </a:spcAft>
                        <a:buClrTx/>
                        <a:buSzTx/>
                        <a:buFont typeface="Arial" pitchFamily="34" charset="0"/>
                        <a:buNone/>
                        <a:tabLst/>
                        <a:defRPr/>
                      </a:pPr>
                      <a:r>
                        <a:rPr kumimoji="0" lang="en-US" sz="1700" b="1" i="0" u="none" strike="noStrike" kern="1200" cap="none" spc="0" normalizeH="0" baseline="0" noProof="0" dirty="0" smtClean="0">
                          <a:ln>
                            <a:noFill/>
                          </a:ln>
                          <a:solidFill>
                            <a:schemeClr val="tx1"/>
                          </a:solidFill>
                          <a:effectLst/>
                          <a:uLnTx/>
                          <a:uFillTx/>
                          <a:latin typeface="+mn-lt"/>
                          <a:ea typeface="+mn-ea"/>
                          <a:cs typeface="+mn-cs"/>
                        </a:rPr>
                        <a:t>How effective is the Girl Talk program in fostering positive qualities among its members?</a:t>
                      </a:r>
                    </a:p>
                  </a:txBody>
                  <a:tcPr horzOverflow="overflow">
                    <a:lnL w="28575" cap="flat" cmpd="sng" algn="ctr">
                      <a:noFill/>
                      <a:prstDash val="solid"/>
                      <a:round/>
                      <a:headEnd type="none" w="med" len="med"/>
                      <a:tailEnd type="none" w="med" len="med"/>
                    </a:lnL>
                    <a:lnR w="6350" cap="flat" cmpd="sng" algn="ctr">
                      <a:noFill/>
                      <a:prstDash val="dot"/>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pPr>
                      <a:endParaRPr kumimoji="0" lang="en-US" sz="4800" b="1" i="0" u="none" strike="noStrike" cap="none" normalizeH="0" baseline="0" dirty="0" smtClean="0">
                        <a:ln>
                          <a:noFill/>
                        </a:ln>
                        <a:solidFill>
                          <a:schemeClr val="accent1"/>
                        </a:solidFill>
                        <a:effectLst/>
                        <a:latin typeface="+mn-lt"/>
                      </a:endParaRPr>
                    </a:p>
                  </a:txBody>
                  <a:tcPr horzOverflow="overflow">
                    <a:lnL w="6350" cap="flat" cmpd="sng" algn="ctr">
                      <a:solidFill>
                        <a:schemeClr val="bg2"/>
                      </a:solidFill>
                      <a:prstDash val="dot"/>
                      <a:round/>
                      <a:headEnd type="none" w="med" len="med"/>
                      <a:tailEnd type="none" w="med" len="med"/>
                    </a:lnL>
                    <a:lnR w="6350" cap="flat" cmpd="sng" algn="ctr">
                      <a:solidFill>
                        <a:schemeClr val="bg2"/>
                      </a:solidFill>
                      <a:prstDash val="dot"/>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pPr>
                      <a:endParaRPr kumimoji="0" lang="en-US" sz="4800" b="1" i="0" u="none" strike="noStrike" cap="none" normalizeH="0" baseline="0" dirty="0" smtClean="0">
                        <a:ln>
                          <a:noFill/>
                        </a:ln>
                        <a:solidFill>
                          <a:schemeClr val="accent1"/>
                        </a:solidFill>
                        <a:effectLst/>
                        <a:latin typeface="+mn-lt"/>
                      </a:endParaRPr>
                    </a:p>
                  </a:txBody>
                  <a:tcPr horzOverflow="overflow">
                    <a:lnL w="6350" cap="flat" cmpd="sng" algn="ctr">
                      <a:solidFill>
                        <a:schemeClr val="bg2"/>
                      </a:solidFill>
                      <a:prstDash val="dot"/>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a:noFill/>
                    </a:lnTlToBr>
                    <a:lnBlToTr>
                      <a:noFill/>
                    </a:lnBlToTr>
                    <a:noFill/>
                  </a:tcPr>
                </a:tc>
              </a:tr>
              <a:tr h="567262">
                <a:tc>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pPr>
                      <a:r>
                        <a:rPr kumimoji="0" lang="en-US" sz="1400" b="1" i="0" u="none" strike="noStrike" cap="none" normalizeH="0" baseline="0" dirty="0" smtClean="0">
                          <a:ln>
                            <a:noFill/>
                          </a:ln>
                          <a:solidFill>
                            <a:schemeClr val="accent1"/>
                          </a:solidFill>
                          <a:effectLst/>
                          <a:latin typeface="+mn-lt"/>
                        </a:rPr>
                        <a:t>How effective is the Girl Talk program for middle school students when it comes to…?</a:t>
                      </a:r>
                    </a:p>
                  </a:txBody>
                  <a:tcPr horzOverflow="overflow">
                    <a:lnL w="28575" cap="flat" cmpd="sng" algn="ctr">
                      <a:noFill/>
                      <a:prstDash val="solid"/>
                      <a:round/>
                      <a:headEnd type="none" w="med" len="med"/>
                      <a:tailEnd type="none" w="med" len="med"/>
                    </a:lnL>
                    <a:lnR w="6350" cap="flat" cmpd="sng" algn="ctr">
                      <a:solidFill>
                        <a:schemeClr val="bg2"/>
                      </a:solidFill>
                      <a:prstDash val="dot"/>
                      <a:round/>
                      <a:headEnd type="none" w="med" len="med"/>
                      <a:tailEnd type="none" w="med" len="med"/>
                    </a:lnR>
                    <a:lnT w="28575" cap="flat" cmpd="sng" algn="ctr">
                      <a:noFill/>
                      <a:prstDash val="solid"/>
                      <a:round/>
                      <a:headEnd type="none" w="med" len="med"/>
                      <a:tailEnd type="none" w="med" len="med"/>
                    </a:lnT>
                    <a:lnB w="635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defRPr/>
                      </a:pPr>
                      <a:r>
                        <a:rPr kumimoji="0" lang="en-US" altLang="ko-KR" sz="1400" b="1" i="0" u="none" strike="noStrike" kern="1200" cap="none" normalizeH="0" baseline="0" dirty="0" smtClean="0">
                          <a:ln>
                            <a:noFill/>
                          </a:ln>
                          <a:solidFill>
                            <a:schemeClr val="accent1"/>
                          </a:solidFill>
                          <a:effectLst/>
                          <a:latin typeface="+mn-lt"/>
                          <a:ea typeface="+mn-ea"/>
                          <a:cs typeface="+mn-cs"/>
                        </a:rPr>
                        <a:t>How effective is the Girl Talk program for high school students when it comes to…?</a:t>
                      </a:r>
                    </a:p>
                  </a:txBody>
                  <a:tcPr horzOverflow="overflow">
                    <a:lnL w="6350" cap="flat" cmpd="sng" algn="ctr">
                      <a:solidFill>
                        <a:schemeClr val="bg2"/>
                      </a:solidFill>
                      <a:prstDash val="dot"/>
                      <a:round/>
                      <a:headEnd type="none" w="med" len="med"/>
                      <a:tailEnd type="none" w="med" len="med"/>
                    </a:lnL>
                    <a:lnR w="6350" cap="flat" cmpd="sng" algn="ctr">
                      <a:solidFill>
                        <a:schemeClr val="bg2"/>
                      </a:solidFill>
                      <a:prstDash val="dot"/>
                      <a:round/>
                      <a:headEnd type="none" w="med" len="med"/>
                      <a:tailEnd type="none" w="med" len="med"/>
                    </a:lnR>
                    <a:lnT w="28575" cap="flat" cmpd="sng" algn="ctr">
                      <a:noFill/>
                      <a:prstDash val="solid"/>
                      <a:round/>
                      <a:headEnd type="none" w="med" len="med"/>
                      <a:tailEnd type="none" w="med" len="med"/>
                    </a:lnT>
                    <a:lnB w="6350" cap="flat" cmpd="sng" algn="ctr">
                      <a:solidFill>
                        <a:schemeClr val="bg2"/>
                      </a:solidFill>
                      <a:prstDash val="dot"/>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None/>
                        <a:tabLst/>
                      </a:pPr>
                      <a:r>
                        <a:rPr kumimoji="0" lang="en-US" altLang="ko-KR" sz="1400" b="1" i="0" u="none" strike="noStrike" kern="1200" cap="none" normalizeH="0" baseline="0" dirty="0" smtClean="0">
                          <a:ln>
                            <a:noFill/>
                          </a:ln>
                          <a:solidFill>
                            <a:schemeClr val="accent1"/>
                          </a:solidFill>
                          <a:effectLst/>
                          <a:latin typeface="+mn-lt"/>
                          <a:ea typeface="+mn-ea"/>
                          <a:cs typeface="+mn-cs"/>
                        </a:rPr>
                        <a:t>Are girls satisfied with the topics covered and with the tools and resources offered?</a:t>
                      </a:r>
                    </a:p>
                  </a:txBody>
                  <a:tcPr horzOverflow="overflow">
                    <a:lnL w="6350" cap="flat" cmpd="sng" algn="ctr">
                      <a:solidFill>
                        <a:schemeClr val="bg2"/>
                      </a:solidFill>
                      <a:prstDash val="dot"/>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6350" cap="flat" cmpd="sng" algn="ctr">
                      <a:solidFill>
                        <a:schemeClr val="bg2"/>
                      </a:solidFill>
                      <a:prstDash val="dot"/>
                      <a:round/>
                      <a:headEnd type="none" w="med" len="med"/>
                      <a:tailEnd type="none" w="med" len="med"/>
                    </a:lnB>
                    <a:lnTlToBr>
                      <a:noFill/>
                    </a:lnTlToBr>
                    <a:lnBlToTr>
                      <a:noFill/>
                    </a:lnBlToTr>
                    <a:noFill/>
                  </a:tcPr>
                </a:tc>
              </a:tr>
              <a:tr h="970213">
                <a:tc>
                  <a:txBody>
                    <a:bodyPr/>
                    <a:lstStyle/>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Building confidence/self- esteem/positive image</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Teaching them how to handle peer pressure</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Helping them take care of themselves, avoiding risky behaviors</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Improving grades, study habits, etc.</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Improving relationships</a:t>
                      </a:r>
                    </a:p>
                  </a:txBody>
                  <a:tcPr horzOverflow="overflow">
                    <a:lnL w="28575" cap="flat" cmpd="sng" algn="ctr">
                      <a:noFill/>
                      <a:prstDash val="solid"/>
                      <a:round/>
                      <a:headEnd type="none" w="med" len="med"/>
                      <a:tailEnd type="none" w="med" len="med"/>
                    </a:lnL>
                    <a:lnR w="6350" cap="flat" cmpd="sng" algn="ctr">
                      <a:solidFill>
                        <a:schemeClr val="bg2"/>
                      </a:solidFill>
                      <a:prstDash val="dot"/>
                      <a:round/>
                      <a:headEnd type="none" w="med" len="med"/>
                      <a:tailEnd type="none" w="med" len="med"/>
                    </a:lnR>
                    <a:lnT w="6350" cap="flat" cmpd="sng" algn="ctr">
                      <a:solidFill>
                        <a:schemeClr val="bg2"/>
                      </a:solidFill>
                      <a:prstDash val="dot"/>
                      <a:round/>
                      <a:headEnd type="none" w="med" len="med"/>
                      <a:tailEnd type="none" w="med" len="med"/>
                    </a:lnT>
                    <a:lnB w="6350" cap="flat" cmpd="sng" algn="ctr">
                      <a:noFill/>
                      <a:prstDash val="dot"/>
                      <a:round/>
                      <a:headEnd type="none" w="med" len="med"/>
                      <a:tailEnd type="none" w="med" len="med"/>
                    </a:lnB>
                    <a:lnTlToBr>
                      <a:noFill/>
                    </a:lnTlToBr>
                    <a:lnBlToTr>
                      <a:noFill/>
                    </a:lnBlToTr>
                    <a:noFill/>
                  </a:tcPr>
                </a:tc>
                <a:tc>
                  <a:txBody>
                    <a:bodyPr/>
                    <a:lstStyle/>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Instilling leadership skills</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Teaching the value of community service</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Helping them become a positive mentor/role model</a:t>
                      </a:r>
                    </a:p>
                  </a:txBody>
                  <a:tcPr horzOverflow="overflow">
                    <a:lnL w="6350" cap="flat" cmpd="sng" algn="ctr">
                      <a:solidFill>
                        <a:schemeClr val="bg2"/>
                      </a:solidFill>
                      <a:prstDash val="dot"/>
                      <a:round/>
                      <a:headEnd type="none" w="med" len="med"/>
                      <a:tailEnd type="none" w="med" len="med"/>
                    </a:lnL>
                    <a:lnR w="6350" cap="flat" cmpd="sng" algn="ctr">
                      <a:solidFill>
                        <a:schemeClr val="bg2"/>
                      </a:solidFill>
                      <a:prstDash val="dot"/>
                      <a:round/>
                      <a:headEnd type="none" w="med" len="med"/>
                      <a:tailEnd type="none" w="med" len="med"/>
                    </a:lnR>
                    <a:lnT w="6350" cap="flat" cmpd="sng" algn="ctr">
                      <a:solidFill>
                        <a:schemeClr val="bg2"/>
                      </a:solidFill>
                      <a:prstDash val="dot"/>
                      <a:round/>
                      <a:headEnd type="none" w="med" len="med"/>
                      <a:tailEnd type="none" w="med" len="med"/>
                    </a:lnT>
                    <a:lnB w="6350" cap="flat" cmpd="sng" algn="ctr">
                      <a:noFill/>
                      <a:prstDash val="dot"/>
                      <a:round/>
                      <a:headEnd type="none" w="med" len="med"/>
                      <a:tailEnd type="none" w="med" len="med"/>
                    </a:lnB>
                    <a:lnTlToBr>
                      <a:noFill/>
                    </a:lnTlToBr>
                    <a:lnBlToTr>
                      <a:noFill/>
                    </a:lnBlToTr>
                    <a:noFill/>
                  </a:tcPr>
                </a:tc>
                <a:tc>
                  <a:txBody>
                    <a:bodyPr/>
                    <a:lstStyle/>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What else have these girls learned from Girl Talk?</a:t>
                      </a:r>
                    </a:p>
                    <a:p>
                      <a:pPr marL="0" lvl="1" algn="l" defTabSz="914400" rtl="0" eaLnBrk="1" latinLnBrk="0" hangingPunct="1">
                        <a:spcBef>
                          <a:spcPts val="300"/>
                        </a:spcBef>
                        <a:buFont typeface="Arial" pitchFamily="34" charset="0"/>
                        <a:buChar char="•"/>
                      </a:pPr>
                      <a:r>
                        <a:rPr lang="en-US" altLang="ko-KR" sz="1400" kern="1200" dirty="0" smtClean="0">
                          <a:solidFill>
                            <a:schemeClr val="tx1"/>
                          </a:solidFill>
                          <a:latin typeface="+mn-lt"/>
                          <a:ea typeface="+mn-ea"/>
                          <a:cs typeface="+mn-cs"/>
                        </a:rPr>
                        <a:t>What other feedback do they have to make it more successful?</a:t>
                      </a:r>
                    </a:p>
                  </a:txBody>
                  <a:tcPr horzOverflow="overflow">
                    <a:lnL w="6350" cap="flat" cmpd="sng" algn="ctr">
                      <a:solidFill>
                        <a:schemeClr val="bg2"/>
                      </a:solidFill>
                      <a:prstDash val="dot"/>
                      <a:round/>
                      <a:headEnd type="none" w="med" len="med"/>
                      <a:tailEnd type="none" w="med" len="med"/>
                    </a:lnL>
                    <a:lnR w="28575" cap="flat" cmpd="sng" algn="ctr">
                      <a:noFill/>
                      <a:prstDash val="solid"/>
                      <a:round/>
                      <a:headEnd type="none" w="med" len="med"/>
                      <a:tailEnd type="none" w="med" len="med"/>
                    </a:lnR>
                    <a:lnT w="6350" cap="flat" cmpd="sng" algn="ctr">
                      <a:solidFill>
                        <a:schemeClr val="bg2"/>
                      </a:solidFill>
                      <a:prstDash val="dot"/>
                      <a:round/>
                      <a:headEnd type="none" w="med" len="med"/>
                      <a:tailEnd type="none" w="med" len="med"/>
                    </a:lnT>
                    <a:lnB w="6350" cap="flat" cmpd="sng" algn="ctr">
                      <a:noFill/>
                      <a:prstDash val="dot"/>
                      <a:round/>
                      <a:headEnd type="none" w="med" len="med"/>
                      <a:tailEnd type="none" w="med" len="med"/>
                    </a:lnB>
                    <a:lnTlToBr>
                      <a:noFill/>
                    </a:lnTlToBr>
                    <a:lnBlToTr>
                      <a:noFill/>
                    </a:lnBlToTr>
                    <a:noFill/>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5</a:t>
            </a:fld>
            <a:endParaRPr lang="en-US" dirty="0"/>
          </a:p>
        </p:txBody>
      </p:sp>
      <p:sp>
        <p:nvSpPr>
          <p:cNvPr id="24"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6" name="Title 1"/>
          <p:cNvSpPr>
            <a:spLocks noGrp="1"/>
          </p:cNvSpPr>
          <p:nvPr>
            <p:ph type="title"/>
          </p:nvPr>
        </p:nvSpPr>
        <p:spPr>
          <a:xfrm>
            <a:off x="228600" y="228600"/>
            <a:ext cx="8686800" cy="914400"/>
          </a:xfrm>
        </p:spPr>
        <p:txBody>
          <a:bodyPr>
            <a:normAutofit/>
          </a:bodyPr>
          <a:lstStyle/>
          <a:p>
            <a:r>
              <a:rPr lang="en-US" sz="2400" dirty="0" smtClean="0"/>
              <a:t>195 online interviews among Girl Talk middle school participants</a:t>
            </a:r>
            <a:endParaRPr lang="en-US" sz="2400" dirty="0"/>
          </a:p>
        </p:txBody>
      </p:sp>
      <p:sp>
        <p:nvSpPr>
          <p:cNvPr id="17" name="Content Placeholder 11"/>
          <p:cNvSpPr txBox="1">
            <a:spLocks/>
          </p:cNvSpPr>
          <p:nvPr/>
        </p:nvSpPr>
        <p:spPr>
          <a:xfrm>
            <a:off x="228600" y="1393824"/>
            <a:ext cx="4206240" cy="4549775"/>
          </a:xfrm>
          <a:prstGeom prst="rect">
            <a:avLst/>
          </a:prstGeom>
        </p:spPr>
        <p:txBody>
          <a:bodyPr>
            <a:normAutofit fontScale="92500" lnSpcReduction="20000"/>
          </a:bodyPr>
          <a:lstStyle/>
          <a:p>
            <a:pPr marL="0" marR="0" lvl="0" indent="0" algn="l" defTabSz="914400" rtl="0" eaLnBrk="1" fontAlgn="auto" latinLnBrk="0" hangingPunct="1">
              <a:lnSpc>
                <a:spcPct val="100000"/>
              </a:lnSpc>
              <a:spcBef>
                <a:spcPts val="800"/>
              </a:spcBef>
              <a:spcAft>
                <a:spcPts val="0"/>
              </a:spcAft>
              <a:buClr>
                <a:schemeClr val="accent6"/>
              </a:buClr>
              <a:buSzTx/>
              <a:buFont typeface="Franklin Gothic Book" pitchFamily="34" charset="0"/>
              <a:buNone/>
              <a:tabLst/>
              <a:defRPr/>
            </a:pPr>
            <a:r>
              <a:rPr kumimoji="0" lang="en-US" sz="1800" b="1" i="0" u="none" strike="noStrike" kern="1200" cap="none" spc="0" normalizeH="0" baseline="0" noProof="0" dirty="0" smtClean="0">
                <a:ln>
                  <a:noFill/>
                </a:ln>
                <a:solidFill>
                  <a:schemeClr val="tx1"/>
                </a:solidFill>
                <a:effectLst/>
                <a:uLnTx/>
                <a:uFillTx/>
                <a:latin typeface="+mn-lt"/>
                <a:ea typeface="+mn-ea"/>
                <a:cs typeface="+mn-cs"/>
              </a:rPr>
              <a:t>TRU/TFC conducted a total of 195 online interviews among Girl Talk middle school participants.</a:t>
            </a:r>
          </a:p>
          <a:p>
            <a:pPr marL="342900" lvl="0" indent="-342900">
              <a:spcBef>
                <a:spcPts val="800"/>
              </a:spcBef>
              <a:buClr>
                <a:schemeClr val="accent6"/>
              </a:buClr>
              <a:buFont typeface="Franklin Gothic Book" pitchFamily="34" charset="0"/>
              <a:buChar char="&gt;"/>
              <a:defRPr/>
            </a:pPr>
            <a:r>
              <a:rPr lang="en-US" sz="1600" dirty="0" smtClean="0"/>
              <a:t>Middle school participant interviews were facilitated by high school leaders, as well as by the Girl Talk organization.</a:t>
            </a:r>
          </a:p>
          <a:p>
            <a:pPr marL="742950" lvl="1" indent="-285750">
              <a:spcBef>
                <a:spcPts val="800"/>
              </a:spcBef>
              <a:buClr>
                <a:schemeClr val="accent6"/>
              </a:buClr>
              <a:buFont typeface="Franklin Gothic Book" pitchFamily="34" charset="0"/>
              <a:buChar char="&gt;"/>
              <a:defRPr/>
            </a:pPr>
            <a:r>
              <a:rPr lang="en-US" sz="1500" dirty="0" smtClean="0"/>
              <a:t>High school leaders were supplied with parental notifications to hand out to the parents of their participants prior to administering the survey.</a:t>
            </a:r>
          </a:p>
          <a:p>
            <a:pPr marL="742950" lvl="1" indent="-285750">
              <a:spcBef>
                <a:spcPts val="800"/>
              </a:spcBef>
              <a:buClr>
                <a:schemeClr val="accent6"/>
              </a:buClr>
              <a:buFont typeface="Franklin Gothic Book" pitchFamily="34" charset="0"/>
              <a:buChar char="&gt;"/>
              <a:defRPr/>
            </a:pPr>
            <a:r>
              <a:rPr lang="en-US" sz="1500" dirty="0" smtClean="0"/>
              <a:t>Once parents were notified of the survey, leaders distributed the survey links to their participants and/or allowed them to complete the survey on a laptop during their Girl Talk meeting.</a:t>
            </a:r>
          </a:p>
          <a:p>
            <a:pPr marL="742950" lvl="1" indent="-285750">
              <a:spcBef>
                <a:spcPts val="800"/>
              </a:spcBef>
              <a:buClr>
                <a:schemeClr val="accent6"/>
              </a:buClr>
              <a:buFont typeface="Franklin Gothic Book" pitchFamily="34" charset="0"/>
              <a:buChar char="&gt;"/>
              <a:defRPr/>
            </a:pPr>
            <a:r>
              <a:rPr lang="en-US" sz="1500" dirty="0" smtClean="0"/>
              <a:t>The final participant surveys were conducted at a Girl Talk camp.</a:t>
            </a:r>
          </a:p>
          <a:p>
            <a:pPr marL="742950" lvl="1" indent="-285750">
              <a:spcBef>
                <a:spcPts val="800"/>
              </a:spcBef>
              <a:buClr>
                <a:schemeClr val="accent6"/>
              </a:buClr>
              <a:buFont typeface="Franklin Gothic Book" pitchFamily="34" charset="0"/>
              <a:buChar char="&gt;"/>
              <a:defRPr/>
            </a:pPr>
            <a:r>
              <a:rPr lang="en-US" sz="1500" dirty="0" smtClean="0"/>
              <a:t>Middle school participant interviews were conducted from April 5, 2013 through June 17, 2013.</a:t>
            </a:r>
          </a:p>
        </p:txBody>
      </p:sp>
      <p:graphicFrame>
        <p:nvGraphicFramePr>
          <p:cNvPr id="25" name="Table 24"/>
          <p:cNvGraphicFramePr>
            <a:graphicFrameLocks noGrp="1"/>
          </p:cNvGraphicFramePr>
          <p:nvPr/>
        </p:nvGraphicFramePr>
        <p:xfrm>
          <a:off x="4709160" y="1393825"/>
          <a:ext cx="4203064" cy="1483360"/>
        </p:xfrm>
        <a:graphic>
          <a:graphicData uri="http://schemas.openxmlformats.org/drawingml/2006/table">
            <a:tbl>
              <a:tblPr firstRow="1" bandRow="1">
                <a:effectLst>
                  <a:outerShdw blurRad="50800" dist="38100" dir="5400000" algn="t" rotWithShape="0">
                    <a:prstClr val="black">
                      <a:alpha val="40000"/>
                    </a:prstClr>
                  </a:outerShdw>
                </a:effectLst>
                <a:tableStyleId>{5C22544A-7EE6-4342-B048-85BDC9FD1C3A}</a:tableStyleId>
              </a:tblPr>
              <a:tblGrid>
                <a:gridCol w="2880360"/>
                <a:gridCol w="1322704"/>
              </a:tblGrid>
              <a:tr h="370840">
                <a:tc gridSpan="2">
                  <a:txBody>
                    <a:bodyPr/>
                    <a:lstStyle/>
                    <a:p>
                      <a:pPr algn="ctr"/>
                      <a:r>
                        <a:rPr lang="en-US" sz="1600" b="1" dirty="0" smtClean="0"/>
                        <a:t>Girl Talk Girls</a:t>
                      </a:r>
                      <a:endParaRPr lang="en-US" sz="1600" b="1"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hMerge="1">
                  <a:txBody>
                    <a:bodyPr/>
                    <a:lstStyle/>
                    <a:p>
                      <a:pPr algn="ctr"/>
                      <a:endParaRPr lang="en-US" sz="1600" b="0"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r h="370840">
                <a:tc>
                  <a:txBody>
                    <a:bodyPr/>
                    <a:lstStyle/>
                    <a:p>
                      <a:pPr algn="ctr"/>
                      <a:r>
                        <a:rPr lang="en-US" sz="1600" b="0" dirty="0" smtClean="0"/>
                        <a:t>Middle School</a:t>
                      </a:r>
                      <a:r>
                        <a:rPr lang="en-US" sz="1600" b="0" baseline="0" dirty="0" smtClean="0"/>
                        <a:t> </a:t>
                      </a:r>
                      <a:r>
                        <a:rPr lang="en-US" sz="1600" b="0" dirty="0" smtClean="0"/>
                        <a:t>Participants</a:t>
                      </a:r>
                      <a:endParaRPr lang="en-US" sz="1600" b="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t>195</a:t>
                      </a:r>
                      <a:endParaRPr lang="en-US" sz="1600" b="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r>
              <a:tr h="370840">
                <a:tc>
                  <a:txBody>
                    <a:bodyPr/>
                    <a:lstStyle/>
                    <a:p>
                      <a:pPr algn="ctr"/>
                      <a:r>
                        <a:rPr lang="en-US" sz="1600" b="0" dirty="0" smtClean="0"/>
                        <a:t>High Schoo</a:t>
                      </a:r>
                      <a:r>
                        <a:rPr lang="en-US" sz="1600" b="0" baseline="0" dirty="0" smtClean="0"/>
                        <a:t>l Leaders</a:t>
                      </a:r>
                      <a:endParaRPr lang="en-US" sz="1600" b="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c>
                  <a:txBody>
                    <a:bodyPr/>
                    <a:lstStyle/>
                    <a:p>
                      <a:pPr algn="ctr"/>
                      <a:r>
                        <a:rPr lang="en-US" sz="1600" b="0" dirty="0" smtClean="0"/>
                        <a:t>115</a:t>
                      </a:r>
                      <a:endParaRPr lang="en-US" sz="1600" b="0" dirty="0"/>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2">
                        <a:lumMod val="20000"/>
                        <a:lumOff val="80000"/>
                      </a:schemeClr>
                    </a:solidFill>
                  </a:tcPr>
                </a:tc>
              </a:tr>
              <a:tr h="370840">
                <a:tc>
                  <a:txBody>
                    <a:bodyPr/>
                    <a:lstStyle/>
                    <a:p>
                      <a:pPr algn="ctr"/>
                      <a:r>
                        <a:rPr lang="en-US" sz="1600" b="1" dirty="0" smtClean="0">
                          <a:solidFill>
                            <a:schemeClr val="bg1"/>
                          </a:solidFill>
                        </a:rPr>
                        <a:t>TOTAL</a:t>
                      </a:r>
                      <a:endParaRPr lang="en-US" sz="16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c>
                  <a:txBody>
                    <a:bodyPr/>
                    <a:lstStyle/>
                    <a:p>
                      <a:pPr algn="ctr"/>
                      <a:r>
                        <a:rPr lang="en-US" sz="1600" b="1" dirty="0" smtClean="0">
                          <a:solidFill>
                            <a:schemeClr val="bg1"/>
                          </a:solidFill>
                        </a:rPr>
                        <a:t>310</a:t>
                      </a:r>
                      <a:endParaRPr lang="en-US" sz="1600" b="1" dirty="0">
                        <a:solidFill>
                          <a:schemeClr val="bg1"/>
                        </a:solidFill>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4"/>
                    </a:solidFill>
                  </a:tcPr>
                </a:tc>
              </a:tr>
            </a:tbl>
          </a:graphicData>
        </a:graphic>
      </p:graphicFrame>
      <p:sp>
        <p:nvSpPr>
          <p:cNvPr id="26" name="TextBox 25"/>
          <p:cNvSpPr txBox="1"/>
          <p:nvPr/>
        </p:nvSpPr>
        <p:spPr>
          <a:xfrm>
            <a:off x="228600" y="74712"/>
            <a:ext cx="3063240" cy="153888"/>
          </a:xfrm>
          <a:prstGeom prst="rect">
            <a:avLst/>
          </a:prstGeom>
          <a:noFill/>
        </p:spPr>
        <p:txBody>
          <a:bodyPr wrap="square" lIns="0" tIns="0" rIns="0" bIns="0" rtlCol="0">
            <a:spAutoFit/>
          </a:bodyPr>
          <a:lstStyle/>
          <a:p>
            <a:r>
              <a:rPr lang="en-US" sz="1000" dirty="0" smtClean="0"/>
              <a:t>Methodology</a:t>
            </a:r>
            <a:endParaRPr lang="en-US" sz="1000" dirty="0"/>
          </a:p>
        </p:txBody>
      </p:sp>
      <p:sp>
        <p:nvSpPr>
          <p:cNvPr id="27" name="Content Placeholder 11"/>
          <p:cNvSpPr txBox="1">
            <a:spLocks/>
          </p:cNvSpPr>
          <p:nvPr/>
        </p:nvSpPr>
        <p:spPr>
          <a:xfrm>
            <a:off x="4709160" y="3108960"/>
            <a:ext cx="4206240" cy="2834640"/>
          </a:xfrm>
          <a:prstGeom prst="rect">
            <a:avLst/>
          </a:prstGeom>
        </p:spPr>
        <p:txBody>
          <a:bodyPr vert="horz" lIns="0" tIns="0" rIns="0" bIns="0" rtlCol="0">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None/>
              <a:tabLst/>
              <a:defRPr/>
            </a:pP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6</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7" name="Title 1"/>
          <p:cNvSpPr>
            <a:spLocks noGrp="1"/>
          </p:cNvSpPr>
          <p:nvPr>
            <p:ph type="title"/>
          </p:nvPr>
        </p:nvSpPr>
        <p:spPr>
          <a:xfrm>
            <a:off x="228600" y="228600"/>
            <a:ext cx="1554480" cy="914400"/>
          </a:xfrm>
          <a:solidFill>
            <a:schemeClr val="bg1"/>
          </a:solidFill>
        </p:spPr>
        <p:txBody>
          <a:bodyPr/>
          <a:lstStyle/>
          <a:p>
            <a:r>
              <a:rPr lang="en-US" dirty="0" smtClean="0"/>
              <a:t>Contents </a:t>
            </a:r>
            <a:endParaRPr lang="en-US" dirty="0"/>
          </a:p>
        </p:txBody>
      </p:sp>
      <p:sp>
        <p:nvSpPr>
          <p:cNvPr id="8" name="Content Placeholder 2"/>
          <p:cNvSpPr txBox="1">
            <a:spLocks/>
          </p:cNvSpPr>
          <p:nvPr/>
        </p:nvSpPr>
        <p:spPr>
          <a:xfrm>
            <a:off x="228600" y="1371601"/>
            <a:ext cx="5532120" cy="2057400"/>
          </a:xfrm>
          <a:prstGeom prst="rect">
            <a:avLst/>
          </a:prstGeom>
          <a:solidFill>
            <a:schemeClr val="bg1"/>
          </a:solidFill>
        </p:spPr>
        <p:txBody>
          <a:bodyPr>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Background, Objectives and Methodology</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accent4"/>
                </a:solidFill>
                <a:effectLst/>
                <a:uLnTx/>
                <a:uFillTx/>
                <a:latin typeface="+mn-lt"/>
                <a:ea typeface="+mn-ea"/>
                <a:cs typeface="+mn-cs"/>
              </a:rPr>
              <a:t>Executive Summary &amp; Implications</a:t>
            </a:r>
            <a:r>
              <a:rPr kumimoji="0" lang="en-US" sz="20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Detailed Findings</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Demographics</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7</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9" name="Title 1"/>
          <p:cNvSpPr>
            <a:spLocks noGrp="1"/>
          </p:cNvSpPr>
          <p:nvPr>
            <p:ph type="title"/>
          </p:nvPr>
        </p:nvSpPr>
        <p:spPr>
          <a:xfrm>
            <a:off x="228600" y="228600"/>
            <a:ext cx="8683625" cy="914400"/>
          </a:xfrm>
        </p:spPr>
        <p:txBody>
          <a:bodyPr>
            <a:normAutofit/>
          </a:bodyPr>
          <a:lstStyle/>
          <a:p>
            <a:r>
              <a:rPr lang="en-US" sz="2400" dirty="0" smtClean="0"/>
              <a:t>Girl Talk deemed a highly successful program! Special attention should be devoted to younger teen girls</a:t>
            </a:r>
          </a:p>
        </p:txBody>
      </p:sp>
      <p:graphicFrame>
        <p:nvGraphicFramePr>
          <p:cNvPr id="10" name="Content Placeholder 10"/>
          <p:cNvGraphicFramePr>
            <a:graphicFrameLocks/>
          </p:cNvGraphicFramePr>
          <p:nvPr>
            <p:extLst>
              <p:ext uri="{D42A27DB-BD31-4B8C-83A1-F6EECF244321}">
                <p14:modId xmlns:p14="http://schemas.microsoft.com/office/powerpoint/2010/main" val="3935469986"/>
              </p:ext>
            </p:extLst>
          </p:nvPr>
        </p:nvGraphicFramePr>
        <p:xfrm>
          <a:off x="228600" y="1371600"/>
          <a:ext cx="8595360" cy="4572000"/>
        </p:xfrm>
        <a:graphic>
          <a:graphicData uri="http://schemas.openxmlformats.org/drawingml/2006/table">
            <a:tbl>
              <a:tblPr firstRow="1" bandRow="1">
                <a:tableStyleId>{5C22544A-7EE6-4342-B048-85BDC9FD1C3A}</a:tableStyleId>
              </a:tblPr>
              <a:tblGrid>
                <a:gridCol w="4343400"/>
                <a:gridCol w="4251960"/>
              </a:tblGrid>
              <a:tr h="4572000">
                <a:tc>
                  <a:txBody>
                    <a:bodyPr/>
                    <a:lstStyle/>
                    <a:p>
                      <a:pPr marL="0" marR="0" lvl="0" indent="0" algn="l" defTabSz="914400" rtl="0" eaLnBrk="1" fontAlgn="auto" latinLnBrk="0" hangingPunct="1">
                        <a:lnSpc>
                          <a:spcPct val="100000"/>
                        </a:lnSpc>
                        <a:spcBef>
                          <a:spcPts val="600"/>
                        </a:spcBef>
                        <a:spcAft>
                          <a:spcPts val="0"/>
                        </a:spcAft>
                        <a:buClr>
                          <a:srgbClr val="8DC63F"/>
                        </a:buClr>
                        <a:buSzTx/>
                        <a:buFont typeface="Franklin Gothic Book" pitchFamily="34" charset="0"/>
                        <a:buNone/>
                        <a:tabLst/>
                        <a:defRPr/>
                      </a:pPr>
                      <a:r>
                        <a:rPr kumimoji="0" lang="en-US" sz="1400" b="1" i="0" u="none" strike="noStrike" kern="1200" cap="none" spc="0" normalizeH="0" baseline="0" noProof="0" dirty="0" smtClean="0">
                          <a:ln>
                            <a:noFill/>
                          </a:ln>
                          <a:solidFill>
                            <a:srgbClr val="009DDC"/>
                          </a:solidFill>
                          <a:effectLst/>
                          <a:uLnTx/>
                          <a:uFillTx/>
                          <a:latin typeface="+mn-lt"/>
                          <a:ea typeface="+mn-ea"/>
                          <a:cs typeface="+mn-cs"/>
                        </a:rPr>
                        <a:t>EXECUTIVE SUMMARY</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Girl Talk high school leaders and middle school participants alike consider Girl Talk to be an effective program to boost the self-confidence of young girls and teach them the skills they need to make healthy choices for a successful future.</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Girl Talk provides an outlet for young girls to come together and talk about the challenges of growing up in today’s society. It helps them realize they are not alone in the issues they face.</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Further, Girl Talk high school leaders say they benefit from the program as much as middle school participants do, not only by developing skills for their own future, but by the ability to make a difference in someone else’s life.</a:t>
                      </a:r>
                    </a:p>
                    <a:p>
                      <a:pPr marL="800100" marR="0" lvl="1"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200" b="0" i="0" u="none" strike="noStrike" kern="1200" cap="none" spc="0" normalizeH="0" baseline="0" noProof="0" dirty="0" smtClean="0">
                          <a:ln>
                            <a:noFill/>
                          </a:ln>
                          <a:solidFill>
                            <a:prstClr val="black"/>
                          </a:solidFill>
                          <a:effectLst/>
                          <a:uLnTx/>
                          <a:uFillTx/>
                          <a:latin typeface="+mn-lt"/>
                          <a:ea typeface="+mn-ea"/>
                          <a:cs typeface="+mn-cs"/>
                        </a:rPr>
                        <a:t>Along with this positive program feedback, there appears to be a group of girls that are less confident than others. This includes  participants and leaders in their early teen years, a time when many are facing peer pressure to engage in risky behavior for the first time.</a:t>
                      </a:r>
                    </a:p>
                    <a:p>
                      <a:endParaRPr lang="en-US" sz="1200" dirty="0"/>
                    </a:p>
                  </a:txBody>
                  <a:tcPr marL="182880" marR="182880" marT="0" marB="0">
                    <a:lnR w="6350" cap="flat" cmpd="sng" algn="ctr">
                      <a:solidFill>
                        <a:schemeClr val="bg2"/>
                      </a:solidFill>
                      <a:prstDash val="dot"/>
                      <a:round/>
                      <a:headEnd type="none" w="med" len="med"/>
                      <a:tailEnd type="none" w="med" len="med"/>
                    </a:lnR>
                    <a:noFill/>
                  </a:tcPr>
                </a:tc>
                <a:tc>
                  <a:txBody>
                    <a:bodyPr/>
                    <a:lstStyle/>
                    <a:p>
                      <a:pPr marL="0" marR="0" lvl="0" indent="0" algn="l" defTabSz="914400" rtl="0" eaLnBrk="1" fontAlgn="auto" latinLnBrk="0" hangingPunct="1">
                        <a:lnSpc>
                          <a:spcPct val="100000"/>
                        </a:lnSpc>
                        <a:spcBef>
                          <a:spcPts val="600"/>
                        </a:spcBef>
                        <a:spcAft>
                          <a:spcPts val="0"/>
                        </a:spcAft>
                        <a:buClr>
                          <a:srgbClr val="8DC63F"/>
                        </a:buClr>
                        <a:buSzTx/>
                        <a:buFont typeface="Franklin Gothic Book" pitchFamily="34" charset="0"/>
                        <a:buNone/>
                        <a:tabLst/>
                        <a:defRPr/>
                      </a:pPr>
                      <a:r>
                        <a:rPr kumimoji="0" lang="en-US" sz="1400" b="1" i="0" u="none" strike="noStrike" kern="1200" cap="none" spc="0" normalizeH="0" baseline="0" noProof="0" dirty="0" smtClean="0">
                          <a:ln>
                            <a:noFill/>
                          </a:ln>
                          <a:solidFill>
                            <a:srgbClr val="009DDC"/>
                          </a:solidFill>
                          <a:effectLst/>
                          <a:uLnTx/>
                          <a:uFillTx/>
                          <a:latin typeface="+mn-lt"/>
                          <a:ea typeface="+mn-ea"/>
                          <a:cs typeface="+mn-cs"/>
                        </a:rPr>
                        <a:t>IMPLICATIONS</a:t>
                      </a:r>
                    </a:p>
                    <a:p>
                      <a:pPr marL="342900" marR="0" lvl="0" indent="-342900" algn="l" defTabSz="914400" rtl="0" eaLnBrk="1" fontAlgn="auto" latinLnBrk="0" hangingPunct="1">
                        <a:lnSpc>
                          <a:spcPct val="100000"/>
                        </a:lnSpc>
                        <a:spcBef>
                          <a:spcPts val="800"/>
                        </a:spcBef>
                        <a:spcAft>
                          <a:spcPts val="0"/>
                        </a:spcAft>
                        <a:buClr>
                          <a:srgbClr val="8DC63F"/>
                        </a:buClr>
                        <a:buSzTx/>
                        <a:buFont typeface="Franklin Gothic Book" pitchFamily="34" charset="0"/>
                        <a:buChar char="&gt;"/>
                        <a:tabLst/>
                        <a:defRPr/>
                      </a:pPr>
                      <a:r>
                        <a:rPr kumimoji="0" lang="en-US" sz="1400" b="0" i="0" u="none" strike="noStrike" kern="1200" cap="none" spc="0" normalizeH="0" baseline="0" noProof="0" dirty="0" smtClean="0">
                          <a:ln>
                            <a:noFill/>
                          </a:ln>
                          <a:solidFill>
                            <a:prstClr val="black"/>
                          </a:solidFill>
                          <a:effectLst/>
                          <a:uLnTx/>
                          <a:uFillTx/>
                          <a:latin typeface="+mn-lt"/>
                          <a:ea typeface="+mn-ea"/>
                          <a:cs typeface="+mn-cs"/>
                        </a:rPr>
                        <a:t>Girl Talk should put forth a concerted effort to ensure that girls (participants and leaders) in their early teen years (13-15) feel especially supported and are prepared to handle the new pressures that arise in the teen </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life stage</a:t>
                      </a:r>
                      <a:r>
                        <a:rPr kumimoji="0" lang="en-US" sz="1400" b="0" i="0" u="none" strike="noStrike" kern="1200" cap="none" spc="0" normalizeH="0" baseline="0" noProof="0" dirty="0" smtClean="0">
                          <a:ln>
                            <a:noFill/>
                          </a:ln>
                          <a:solidFill>
                            <a:prstClr val="black"/>
                          </a:solidFill>
                          <a:effectLst/>
                          <a:uLnTx/>
                          <a:uFillTx/>
                          <a:latin typeface="+mn-lt"/>
                          <a:ea typeface="+mn-ea"/>
                          <a:cs typeface="+mn-cs"/>
                        </a:rPr>
                        <a:t>.</a:t>
                      </a:r>
                    </a:p>
                    <a:p>
                      <a:endParaRPr lang="en-US" sz="1200" dirty="0"/>
                    </a:p>
                  </a:txBody>
                  <a:tcPr marL="182880" marR="182880" marT="0" marB="0">
                    <a:lnL w="6350" cap="flat" cmpd="sng" algn="ctr">
                      <a:solidFill>
                        <a:schemeClr val="bg2"/>
                      </a:solidFill>
                      <a:prstDash val="dot"/>
                      <a:round/>
                      <a:headEnd type="none" w="med" len="med"/>
                      <a:tailEnd type="none" w="med" len="med"/>
                    </a:lnL>
                    <a:lnR w="12700" cap="flat" cmpd="sng" algn="ctr">
                      <a:noFill/>
                      <a:prstDash val="solid"/>
                      <a:round/>
                      <a:headEnd type="none" w="med" len="med"/>
                      <a:tailEnd type="none" w="med" len="med"/>
                    </a:lnR>
                    <a:noFill/>
                  </a:tcPr>
                </a:tc>
              </a:tr>
            </a:tbl>
          </a:graphicData>
        </a:graphic>
      </p:graphicFrame>
      <p:sp>
        <p:nvSpPr>
          <p:cNvPr id="12" name="TextBox 11"/>
          <p:cNvSpPr txBox="1"/>
          <p:nvPr/>
        </p:nvSpPr>
        <p:spPr>
          <a:xfrm>
            <a:off x="228600" y="59323"/>
            <a:ext cx="3063240" cy="153888"/>
          </a:xfrm>
          <a:prstGeom prst="rect">
            <a:avLst/>
          </a:prstGeom>
          <a:noFill/>
        </p:spPr>
        <p:txBody>
          <a:bodyPr wrap="square" lIns="0" tIns="0" rIns="0" bIns="0" rtlCol="0">
            <a:spAutoFit/>
          </a:bodyPr>
          <a:lstStyle/>
          <a:p>
            <a:r>
              <a:rPr lang="en-US" sz="1000" dirty="0" smtClean="0"/>
              <a:t>Executive Summary &amp; Implications</a:t>
            </a:r>
            <a:endParaRPr lang="en-US" sz="10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pPr/>
              <a:t>8</a:t>
            </a:fld>
            <a:endParaRPr lang="en-US" dirty="0"/>
          </a:p>
        </p:txBody>
      </p:sp>
      <p:sp>
        <p:nvSpPr>
          <p:cNvPr id="17" name="Footer Placeholder 5"/>
          <p:cNvSpPr>
            <a:spLocks noGrp="1"/>
          </p:cNvSpPr>
          <p:nvPr>
            <p:ph type="ftr" sz="quarter" idx="11"/>
          </p:nvPr>
        </p:nvSpPr>
        <p:spPr>
          <a:xfrm>
            <a:off x="5882640" y="6172200"/>
            <a:ext cx="2895600" cy="457200"/>
          </a:xfrm>
        </p:spPr>
        <p:txBody>
          <a:bodyPr/>
          <a:lstStyle/>
          <a:p>
            <a:r>
              <a:rPr lang="en-US" dirty="0" smtClean="0"/>
              <a:t>Girl Talk Program Evaluation Research Report</a:t>
            </a:r>
            <a:endParaRPr lang="en-US" dirty="0"/>
          </a:p>
        </p:txBody>
      </p:sp>
      <p:sp>
        <p:nvSpPr>
          <p:cNvPr id="13" name="Title 1"/>
          <p:cNvSpPr>
            <a:spLocks noGrp="1"/>
          </p:cNvSpPr>
          <p:nvPr>
            <p:ph type="title"/>
          </p:nvPr>
        </p:nvSpPr>
        <p:spPr>
          <a:xfrm>
            <a:off x="228600" y="228600"/>
            <a:ext cx="1508760" cy="914400"/>
          </a:xfrm>
          <a:solidFill>
            <a:schemeClr val="bg1"/>
          </a:solidFill>
        </p:spPr>
        <p:txBody>
          <a:bodyPr/>
          <a:lstStyle/>
          <a:p>
            <a:r>
              <a:rPr lang="en-US" dirty="0" smtClean="0"/>
              <a:t>Contents </a:t>
            </a:r>
            <a:endParaRPr lang="en-US" dirty="0"/>
          </a:p>
        </p:txBody>
      </p:sp>
      <p:sp>
        <p:nvSpPr>
          <p:cNvPr id="14" name="Content Placeholder 2"/>
          <p:cNvSpPr txBox="1">
            <a:spLocks/>
          </p:cNvSpPr>
          <p:nvPr/>
        </p:nvSpPr>
        <p:spPr>
          <a:xfrm>
            <a:off x="228600" y="1371601"/>
            <a:ext cx="5074920" cy="2103120"/>
          </a:xfrm>
          <a:prstGeom prst="rect">
            <a:avLst/>
          </a:prstGeom>
          <a:solidFill>
            <a:schemeClr val="bg1"/>
          </a:solidFill>
        </p:spPr>
        <p:txBody>
          <a:bodyPr>
            <a:normAutofit/>
          </a:bodyPr>
          <a:lstStyle/>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Background, Objectives and Methodology</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Executive Summary &amp; Implications	</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smtClean="0">
                <a:ln>
                  <a:noFill/>
                </a:ln>
                <a:solidFill>
                  <a:schemeClr val="accent4"/>
                </a:solidFill>
                <a:effectLst/>
                <a:uLnTx/>
                <a:uFillTx/>
                <a:latin typeface="+mn-lt"/>
                <a:ea typeface="+mn-ea"/>
                <a:cs typeface="+mn-cs"/>
              </a:rPr>
              <a:t>Detailed Findings</a:t>
            </a:r>
          </a:p>
          <a:p>
            <a:pPr marL="342900" marR="0" lvl="0" indent="-342900" algn="l" defTabSz="914400" rtl="0" eaLnBrk="1" fontAlgn="auto" latinLnBrk="0" hangingPunct="1">
              <a:lnSpc>
                <a:spcPct val="100000"/>
              </a:lnSpc>
              <a:spcBef>
                <a:spcPts val="800"/>
              </a:spcBef>
              <a:spcAft>
                <a:spcPts val="0"/>
              </a:spcAft>
              <a:buClr>
                <a:schemeClr val="accent6"/>
              </a:buClr>
              <a:buSzTx/>
              <a:buFont typeface="Franklin Gothic Book" pitchFamily="34" charset="0"/>
              <a:buChar char="&gt;"/>
              <a:tabLst/>
              <a:defRPr/>
            </a:pPr>
            <a:r>
              <a:rPr kumimoji="0" lang="en-US" sz="2000" b="0" i="0" u="none" strike="noStrike" kern="1200" cap="none" spc="0" normalizeH="0" baseline="0" noProof="0" smtClean="0">
                <a:ln>
                  <a:noFill/>
                </a:ln>
                <a:solidFill>
                  <a:schemeClr val="tx1"/>
                </a:solidFill>
                <a:effectLst/>
                <a:uLnTx/>
                <a:uFillTx/>
                <a:latin typeface="+mn-lt"/>
                <a:ea typeface="+mn-ea"/>
                <a:cs typeface="+mn-cs"/>
              </a:rPr>
              <a:t>Demographics</a:t>
            </a:r>
            <a:endParaRPr kumimoji="0" lang="en-US" sz="20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1"/>
          <p:cNvSpPr>
            <a:spLocks noGrp="1"/>
          </p:cNvSpPr>
          <p:nvPr>
            <p:ph type="title"/>
          </p:nvPr>
        </p:nvSpPr>
        <p:spPr>
          <a:xfrm>
            <a:off x="228600" y="228600"/>
            <a:ext cx="8686800" cy="914400"/>
          </a:xfrm>
        </p:spPr>
        <p:txBody>
          <a:bodyPr>
            <a:normAutofit/>
          </a:bodyPr>
          <a:lstStyle/>
          <a:p>
            <a:r>
              <a:rPr lang="en-US" sz="2400" dirty="0" smtClean="0"/>
              <a:t>Girl Talk helps girls develop skills for a successful future</a:t>
            </a:r>
            <a:endParaRPr lang="en-US" sz="2400" dirty="0"/>
          </a:p>
        </p:txBody>
      </p:sp>
      <p:sp>
        <p:nvSpPr>
          <p:cNvPr id="22" name="Content Placeholder 2"/>
          <p:cNvSpPr txBox="1">
            <a:spLocks/>
          </p:cNvSpPr>
          <p:nvPr/>
        </p:nvSpPr>
        <p:spPr>
          <a:xfrm>
            <a:off x="228600" y="1371601"/>
            <a:ext cx="2514600" cy="3794760"/>
          </a:xfrm>
          <a:prstGeom prst="rect">
            <a:avLst/>
          </a:prstGeom>
          <a:noFill/>
        </p:spPr>
        <p:txBody>
          <a:bodyPr>
            <a:normAutofit fontScale="92500" lnSpcReduction="10000"/>
          </a:bodyPr>
          <a:lstStyle/>
          <a:p>
            <a:pPr marL="0" marR="0" lvl="0" indent="0" algn="l" defTabSz="914400" rtl="0" eaLnBrk="1" fontAlgn="auto" latinLnBrk="0" hangingPunct="1">
              <a:lnSpc>
                <a:spcPct val="100000"/>
              </a:lnSpc>
              <a:spcBef>
                <a:spcPts val="1200"/>
              </a:spcBef>
              <a:spcAft>
                <a:spcPts val="0"/>
              </a:spcAft>
              <a:buClr>
                <a:schemeClr val="accent6"/>
              </a:buClr>
              <a:buSzTx/>
              <a:buFont typeface="Franklin Gothic Book"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64%</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of middle</a:t>
            </a:r>
            <a:r>
              <a:rPr kumimoji="0" lang="en-US" sz="1600" b="0" i="0" u="none" strike="noStrike" kern="1200" cap="none" spc="0" normalizeH="0" noProof="0" dirty="0" smtClean="0">
                <a:ln>
                  <a:noFill/>
                </a:ln>
                <a:solidFill>
                  <a:schemeClr val="tx1"/>
                </a:solidFill>
                <a:effectLst/>
                <a:uLnTx/>
                <a:uFillTx/>
                <a:latin typeface="+mn-lt"/>
                <a:ea typeface="+mn-ea"/>
                <a:cs typeface="+mn-cs"/>
              </a:rPr>
              <a:t> school </a:t>
            </a:r>
            <a:r>
              <a:rPr kumimoji="0" lang="en-US" sz="1600" b="0" i="0" u="none" strike="noStrike" kern="1200" cap="none" spc="0" normalizeH="0" baseline="0" noProof="0" dirty="0" smtClean="0">
                <a:ln>
                  <a:noFill/>
                </a:ln>
                <a:solidFill>
                  <a:schemeClr val="tx1"/>
                </a:solidFill>
                <a:effectLst/>
                <a:uLnTx/>
                <a:uFillTx/>
                <a:latin typeface="+mn-lt"/>
                <a:ea typeface="+mn-ea"/>
                <a:cs typeface="+mn-cs"/>
              </a:rPr>
              <a:t>participants say the Girl Talk program has helped them develop skills for a successful future</a:t>
            </a:r>
          </a:p>
          <a:p>
            <a:pPr marL="0" marR="0" lvl="0" indent="0" algn="l" defTabSz="914400" rtl="0" eaLnBrk="1" fontAlgn="auto" latinLnBrk="0" hangingPunct="1">
              <a:lnSpc>
                <a:spcPct val="100000"/>
              </a:lnSpc>
              <a:spcBef>
                <a:spcPts val="1200"/>
              </a:spcBef>
              <a:spcAft>
                <a:spcPts val="0"/>
              </a:spcAft>
              <a:buClr>
                <a:schemeClr val="accent6"/>
              </a:buClr>
              <a:buSzTx/>
              <a:buFont typeface="Franklin Gothic Book" pitchFamily="34"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(8-10 rating on a 1-10 scale*)</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1200"/>
              </a:spcBef>
              <a:spcAft>
                <a:spcPts val="0"/>
              </a:spcAft>
              <a:buClr>
                <a:schemeClr val="accent6"/>
              </a:buClr>
              <a:buSzTx/>
              <a:buFont typeface="Franklin Gothic Book" pitchFamily="34" charset="0"/>
              <a:buNone/>
              <a:tabLst/>
              <a:defRPr/>
            </a:pPr>
            <a:r>
              <a:rPr kumimoji="0" lang="en-US" sz="4400" b="0" i="0" u="none" strike="noStrike" kern="1200" cap="none" spc="0" normalizeH="0" baseline="0" noProof="0" dirty="0" smtClean="0">
                <a:ln>
                  <a:noFill/>
                </a:ln>
                <a:solidFill>
                  <a:schemeClr val="tx1"/>
                </a:solidFill>
                <a:effectLst/>
                <a:uLnTx/>
                <a:uFillTx/>
                <a:latin typeface="+mn-lt"/>
                <a:ea typeface="+mn-ea"/>
                <a:cs typeface="+mn-cs"/>
              </a:rPr>
              <a:t>Only 4%</a:t>
            </a:r>
            <a:r>
              <a:rPr kumimoji="0" lang="en-US" sz="1400" b="0" i="0" u="none" strike="noStrike" kern="1200" cap="none" spc="0" normalizeH="0" baseline="0" noProof="0" dirty="0" smtClean="0">
                <a:ln>
                  <a:noFill/>
                </a:ln>
                <a:solidFill>
                  <a:schemeClr val="tx1"/>
                </a:solidFill>
                <a:effectLst/>
                <a:uLnTx/>
                <a:uFillTx/>
                <a:latin typeface="+mn-lt"/>
                <a:ea typeface="+mn-ea"/>
                <a:cs typeface="+mn-cs"/>
              </a:rPr>
              <a:t/>
            </a:r>
            <a:br>
              <a:rPr kumimoji="0" lang="en-US" sz="1400" b="0" i="0" u="none" strike="noStrike" kern="1200" cap="none" spc="0" normalizeH="0" baseline="0" noProof="0" dirty="0" smtClean="0">
                <a:ln>
                  <a:noFill/>
                </a:ln>
                <a:solidFill>
                  <a:schemeClr val="tx1"/>
                </a:solidFill>
                <a:effectLst/>
                <a:uLnTx/>
                <a:uFillTx/>
                <a:latin typeface="+mn-lt"/>
                <a:ea typeface="+mn-ea"/>
                <a:cs typeface="+mn-cs"/>
              </a:rPr>
            </a:br>
            <a:r>
              <a:rPr kumimoji="0" lang="en-US" sz="1600" b="0" i="0" u="none" strike="noStrike" kern="1200" cap="none" spc="0" normalizeH="0" baseline="0" noProof="0" dirty="0" smtClean="0">
                <a:ln>
                  <a:noFill/>
                </a:ln>
                <a:solidFill>
                  <a:schemeClr val="tx1"/>
                </a:solidFill>
                <a:effectLst/>
                <a:uLnTx/>
                <a:uFillTx/>
                <a:latin typeface="+mn-lt"/>
                <a:ea typeface="+mn-ea"/>
                <a:cs typeface="+mn-cs"/>
              </a:rPr>
              <a:t>of middle school participants say the program is not helpful</a:t>
            </a:r>
          </a:p>
          <a:p>
            <a:pPr marL="0" marR="0" lvl="0" indent="0" algn="l" defTabSz="914400" rtl="0" eaLnBrk="1" fontAlgn="auto" latinLnBrk="0" hangingPunct="1">
              <a:lnSpc>
                <a:spcPct val="100000"/>
              </a:lnSpc>
              <a:spcBef>
                <a:spcPts val="1200"/>
              </a:spcBef>
              <a:spcAft>
                <a:spcPts val="0"/>
              </a:spcAft>
              <a:buClr>
                <a:schemeClr val="accent6"/>
              </a:buClr>
              <a:buSzTx/>
              <a:buFont typeface="Franklin Gothic Book" pitchFamily="34" charset="0"/>
              <a:buNone/>
              <a:tabLst/>
              <a:defRPr/>
            </a:pPr>
            <a:r>
              <a:rPr kumimoji="0" lang="en-US" sz="1400" b="0" i="1" u="none" strike="noStrike" kern="1200" cap="none" spc="0" normalizeH="0" baseline="0" noProof="0" dirty="0" smtClean="0">
                <a:ln>
                  <a:noFill/>
                </a:ln>
                <a:solidFill>
                  <a:schemeClr val="tx1"/>
                </a:solidFill>
                <a:effectLst/>
                <a:uLnTx/>
                <a:uFillTx/>
                <a:latin typeface="+mn-lt"/>
                <a:ea typeface="+mn-ea"/>
                <a:cs typeface="+mn-cs"/>
              </a:rPr>
              <a:t>(1-3 rating on a 1-10 scale*)</a:t>
            </a:r>
            <a:endParaRPr kumimoji="0" lang="en-US" sz="12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23" name="Slide Number Placeholder 3"/>
          <p:cNvSpPr>
            <a:spLocks noGrp="1"/>
          </p:cNvSpPr>
          <p:nvPr>
            <p:ph type="sldNum" sz="quarter" idx="12"/>
          </p:nvPr>
        </p:nvSpPr>
        <p:spPr>
          <a:xfrm>
            <a:off x="8681334" y="6172200"/>
            <a:ext cx="234065" cy="457200"/>
          </a:xfrm>
        </p:spPr>
        <p:txBody>
          <a:bodyPr/>
          <a:lstStyle/>
          <a:p>
            <a:fld id="{C98917EB-C258-4235-B168-59FE0EE91E37}" type="slidenum">
              <a:rPr lang="en-US" smtClean="0">
                <a:solidFill>
                  <a:schemeClr val="bg1"/>
                </a:solidFill>
              </a:rPr>
              <a:pPr/>
              <a:t>9</a:t>
            </a:fld>
            <a:endParaRPr lang="en-US" dirty="0">
              <a:solidFill>
                <a:schemeClr val="bg1"/>
              </a:solidFill>
            </a:endParaRPr>
          </a:p>
        </p:txBody>
      </p:sp>
      <p:sp>
        <p:nvSpPr>
          <p:cNvPr id="24" name="TextBox 23"/>
          <p:cNvSpPr txBox="1"/>
          <p:nvPr/>
        </p:nvSpPr>
        <p:spPr>
          <a:xfrm>
            <a:off x="228600" y="59323"/>
            <a:ext cx="3063240" cy="153888"/>
          </a:xfrm>
          <a:prstGeom prst="rect">
            <a:avLst/>
          </a:prstGeom>
          <a:noFill/>
        </p:spPr>
        <p:txBody>
          <a:bodyPr wrap="square" lIns="0" tIns="0" rIns="0" bIns="0" rtlCol="0">
            <a:spAutoFit/>
          </a:bodyPr>
          <a:lstStyle/>
          <a:p>
            <a:r>
              <a:rPr lang="en-US" sz="1000" dirty="0" smtClean="0"/>
              <a:t>Detailed Findings</a:t>
            </a:r>
            <a:endParaRPr lang="en-US" sz="1000" dirty="0"/>
          </a:p>
        </p:txBody>
      </p:sp>
      <p:sp>
        <p:nvSpPr>
          <p:cNvPr id="26" name="TextBox 25"/>
          <p:cNvSpPr txBox="1"/>
          <p:nvPr/>
        </p:nvSpPr>
        <p:spPr>
          <a:xfrm>
            <a:off x="228600" y="5317907"/>
            <a:ext cx="1783080" cy="646331"/>
          </a:xfrm>
          <a:prstGeom prst="rect">
            <a:avLst/>
          </a:prstGeom>
          <a:noFill/>
        </p:spPr>
        <p:txBody>
          <a:bodyPr wrap="square" rtlCol="0">
            <a:spAutoFit/>
          </a:bodyPr>
          <a:lstStyle/>
          <a:p>
            <a:r>
              <a:rPr lang="en-US" sz="1200" dirty="0" smtClean="0"/>
              <a:t>*1-10 SCALE WHERE 1=NOT AT ALL HELPFUL AND 10=VERY HELPFUL</a:t>
            </a:r>
            <a:endParaRPr lang="en-US" sz="1200" dirty="0"/>
          </a:p>
        </p:txBody>
      </p:sp>
      <p:sp>
        <p:nvSpPr>
          <p:cNvPr id="27" name="Slide Number Placeholder 3"/>
          <p:cNvSpPr txBox="1">
            <a:spLocks/>
          </p:cNvSpPr>
          <p:nvPr/>
        </p:nvSpPr>
        <p:spPr>
          <a:xfrm>
            <a:off x="8681334" y="6172200"/>
            <a:ext cx="234065" cy="457200"/>
          </a:xfrm>
          <a:prstGeom prst="rect">
            <a:avLst/>
          </a:prstGeom>
        </p:spPr>
        <p:txBody>
          <a:bodyPr vert="horz" lIns="0" tIns="0" rIns="0" bIns="0" rtlCol="0" anchor="ctr"/>
          <a:lstStyle/>
          <a:p>
            <a:pPr marL="0" marR="0" lvl="0" indent="0" algn="r" defTabSz="914400" rtl="0" eaLnBrk="1" fontAlgn="auto" latinLnBrk="0" hangingPunct="1">
              <a:lnSpc>
                <a:spcPct val="100000"/>
              </a:lnSpc>
              <a:spcBef>
                <a:spcPts val="0"/>
              </a:spcBef>
              <a:spcAft>
                <a:spcPts val="0"/>
              </a:spcAft>
              <a:buClrTx/>
              <a:buSzTx/>
              <a:buFontTx/>
              <a:buNone/>
              <a:tabLst/>
              <a:defRPr/>
            </a:pPr>
            <a:fld id="{C98917EB-C258-4235-B168-59FE0EE91E37}" type="slidenum">
              <a:rPr kumimoji="0" lang="en-US" sz="800" b="0" i="0" u="none" strike="noStrike" kern="1200" cap="none" spc="0" normalizeH="0" baseline="0" noProof="0" smtClean="0">
                <a:ln>
                  <a:noFill/>
                </a:ln>
                <a:solidFill>
                  <a:schemeClr val="tx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chemeClr val="tx1"/>
              </a:solidFill>
              <a:effectLst/>
              <a:uLnTx/>
              <a:uFillTx/>
              <a:latin typeface="+mn-lt"/>
              <a:ea typeface="+mn-ea"/>
              <a:cs typeface="+mn-cs"/>
            </a:endParaRPr>
          </a:p>
        </p:txBody>
      </p:sp>
      <p:sp>
        <p:nvSpPr>
          <p:cNvPr id="28" name="Footer Placeholder 5"/>
          <p:cNvSpPr>
            <a:spLocks noGrp="1"/>
          </p:cNvSpPr>
          <p:nvPr>
            <p:ph type="ftr" sz="quarter" idx="11"/>
          </p:nvPr>
        </p:nvSpPr>
        <p:spPr>
          <a:xfrm>
            <a:off x="5882640" y="6172200"/>
            <a:ext cx="2895600" cy="457200"/>
          </a:xfrm>
        </p:spPr>
        <p:txBody>
          <a:bodyPr/>
          <a:lstStyle/>
          <a:p>
            <a:r>
              <a:rPr lang="en-US" dirty="0" smtClean="0">
                <a:solidFill>
                  <a:schemeClr val="tx1"/>
                </a:solidFill>
              </a:rPr>
              <a:t>Girl Talk Program Evaluation Research Report</a:t>
            </a:r>
            <a:endParaRPr lang="en-US" dirty="0">
              <a:solidFill>
                <a:schemeClr val="tx1"/>
              </a:solidFill>
            </a:endParaRPr>
          </a:p>
        </p:txBody>
      </p:sp>
      <p:pic>
        <p:nvPicPr>
          <p:cNvPr id="2050" name="Picture 2"/>
          <p:cNvPicPr>
            <a:picLocks noChangeAspect="1" noChangeArrowheads="1"/>
          </p:cNvPicPr>
          <p:nvPr/>
        </p:nvPicPr>
        <p:blipFill>
          <a:blip r:embed="rId2" cstate="print"/>
          <a:srcRect/>
          <a:stretch>
            <a:fillRect/>
          </a:stretch>
        </p:blipFill>
        <p:spPr bwMode="auto">
          <a:xfrm>
            <a:off x="2733842" y="1554480"/>
            <a:ext cx="6179018" cy="4526815"/>
          </a:xfrm>
          <a:prstGeom prst="rect">
            <a:avLst/>
          </a:prstGeom>
          <a:noFill/>
          <a:ln w="9525">
            <a:noFill/>
            <a:miter lim="800000"/>
            <a:headEnd/>
            <a:tailEnd/>
          </a:ln>
        </p:spPr>
      </p:pic>
    </p:spTree>
  </p:cSld>
  <p:clrMapOvr>
    <a:masterClrMapping/>
  </p:clrMapOvr>
</p:sld>
</file>

<file path=ppt/theme/theme1.xml><?xml version="1.0" encoding="utf-8"?>
<a:theme xmlns:a="http://schemas.openxmlformats.org/drawingml/2006/main" name="blank">
  <a:themeElements>
    <a:clrScheme name="TRU 2010">
      <a:dk1>
        <a:sysClr val="windowText" lastClr="000000"/>
      </a:dk1>
      <a:lt1>
        <a:sysClr val="window" lastClr="FFFFFF"/>
      </a:lt1>
      <a:dk2>
        <a:srgbClr val="DB0030"/>
      </a:dk2>
      <a:lt2>
        <a:srgbClr val="717073"/>
      </a:lt2>
      <a:accent1>
        <a:srgbClr val="009DDC"/>
      </a:accent1>
      <a:accent2>
        <a:srgbClr val="82D1F5"/>
      </a:accent2>
      <a:accent3>
        <a:srgbClr val="00B0DA"/>
      </a:accent3>
      <a:accent4>
        <a:srgbClr val="008ABF"/>
      </a:accent4>
      <a:accent5>
        <a:srgbClr val="00649D"/>
      </a:accent5>
      <a:accent6>
        <a:srgbClr val="8DC63F"/>
      </a:accent6>
      <a:hlink>
        <a:srgbClr val="0000FF"/>
      </a:hlink>
      <a:folHlink>
        <a:srgbClr val="800080"/>
      </a:folHlink>
    </a:clrScheme>
    <a:fontScheme name="Custom 4">
      <a:majorFont>
        <a:latin typeface="Franklin Gothic Medium"/>
        <a:ea typeface=""/>
        <a:cs typeface=""/>
      </a:majorFont>
      <a:minorFont>
        <a:latin typeface="Franklin Gothic Medium"/>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Office Theme">
  <a:themeElements>
    <a:clrScheme name="TRU 2010">
      <a:dk1>
        <a:sysClr val="windowText" lastClr="000000"/>
      </a:dk1>
      <a:lt1>
        <a:sysClr val="window" lastClr="FFFFFF"/>
      </a:lt1>
      <a:dk2>
        <a:srgbClr val="DB0030"/>
      </a:dk2>
      <a:lt2>
        <a:srgbClr val="717073"/>
      </a:lt2>
      <a:accent1>
        <a:srgbClr val="009DDC"/>
      </a:accent1>
      <a:accent2>
        <a:srgbClr val="82D1F5"/>
      </a:accent2>
      <a:accent3>
        <a:srgbClr val="00B0DA"/>
      </a:accent3>
      <a:accent4>
        <a:srgbClr val="008ABF"/>
      </a:accent4>
      <a:accent5>
        <a:srgbClr val="00649D"/>
      </a:accent5>
      <a:accent6>
        <a:srgbClr val="8DC63F"/>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TRU 2010">
      <a:dk1>
        <a:sysClr val="windowText" lastClr="000000"/>
      </a:dk1>
      <a:lt1>
        <a:sysClr val="window" lastClr="FFFFFF"/>
      </a:lt1>
      <a:dk2>
        <a:srgbClr val="DB0030"/>
      </a:dk2>
      <a:lt2>
        <a:srgbClr val="717073"/>
      </a:lt2>
      <a:accent1>
        <a:srgbClr val="009DDC"/>
      </a:accent1>
      <a:accent2>
        <a:srgbClr val="82D1F5"/>
      </a:accent2>
      <a:accent3>
        <a:srgbClr val="00B0DA"/>
      </a:accent3>
      <a:accent4>
        <a:srgbClr val="008ABF"/>
      </a:accent4>
      <a:accent5>
        <a:srgbClr val="00649D"/>
      </a:accent5>
      <a:accent6>
        <a:srgbClr val="8DC63F"/>
      </a:accent6>
      <a:hlink>
        <a:srgbClr val="0000FF"/>
      </a:hlink>
      <a:folHlink>
        <a:srgbClr val="800080"/>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5504</TotalTime>
  <Words>1867</Words>
  <Application>Microsoft Office PowerPoint</Application>
  <PresentationFormat>On-screen Show (4:3)</PresentationFormat>
  <Paragraphs>320</Paragraphs>
  <Slides>23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23</vt:i4>
      </vt:variant>
    </vt:vector>
  </HeadingPairs>
  <TitlesOfParts>
    <vt:vector size="28" baseType="lpstr">
      <vt:lpstr>Cooper Std Black</vt:lpstr>
      <vt:lpstr>Franklin Gothic Medium</vt:lpstr>
      <vt:lpstr>Franklin Gothic Book</vt:lpstr>
      <vt:lpstr>Arial</vt:lpstr>
      <vt:lpstr>blank</vt:lpstr>
      <vt:lpstr>Girl Talk  Program Evaluation  Research Report</vt:lpstr>
      <vt:lpstr>Contents </vt:lpstr>
      <vt:lpstr>Fostering positive qualities among young girls</vt:lpstr>
      <vt:lpstr>Understanding the effect of the Girl Talk program</vt:lpstr>
      <vt:lpstr>195 online interviews among Girl Talk middle school participants</vt:lpstr>
      <vt:lpstr>Contents </vt:lpstr>
      <vt:lpstr>Girl Talk deemed a highly successful program! Special attention should be devoted to younger teen girls</vt:lpstr>
      <vt:lpstr>Contents </vt:lpstr>
      <vt:lpstr>Girl Talk helps girls develop skills for a successful future</vt:lpstr>
      <vt:lpstr>Girl Talk is considered highly effective in building up participants’ sense of self worth…</vt:lpstr>
      <vt:lpstr>…As well as building skills and behaviors that can lead to a successful future</vt:lpstr>
      <vt:lpstr>The program instills courage to stand up for their own values Though, the ability to say “no” to substances significantly declines as girls enter their early teen years</vt:lpstr>
      <vt:lpstr>They agree Girl Talk is a big commitment; many say parents encouraged participation…</vt:lpstr>
      <vt:lpstr>…Yet, most enjoy participating in the program and have made many friends as a result</vt:lpstr>
      <vt:lpstr>And, it’s offered critical support in this challenging stage of life</vt:lpstr>
      <vt:lpstr>Middle school participants say their participation in Girl Talk makes them feel happy, confident, and proud</vt:lpstr>
      <vt:lpstr>Most middle school participants would recommend the program, and many even express interest in becoming a Girl Talk leader in high school!</vt:lpstr>
      <vt:lpstr>Recommendation was the primary driver of their participation in the Girl Talk program</vt:lpstr>
      <vt:lpstr>Some middle school participants would like to see an effort to generate higher awareness of the Girl Talk program </vt:lpstr>
      <vt:lpstr>Contents </vt:lpstr>
      <vt:lpstr>Middle school participants’ age and grade</vt:lpstr>
      <vt:lpstr>Middle school participants’ ethnicity and time of participation in Girl Talk</vt:lpstr>
      <vt:lpstr>THANK YOU!</vt:lpstr>
    </vt:vector>
  </TitlesOfParts>
  <Company>TNS NA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Girl Talk  Program Evaluation  Research Report</dc:title>
  <dc:creator>Oliver Pangborn (TRU)</dc:creator>
  <cp:lastModifiedBy>Maureen Dalbec</cp:lastModifiedBy>
  <cp:revision>349</cp:revision>
  <dcterms:created xsi:type="dcterms:W3CDTF">2010-10-28T15:29:52Z</dcterms:created>
  <dcterms:modified xsi:type="dcterms:W3CDTF">2014-04-07T19:46:51Z</dcterms:modified>
</cp:coreProperties>
</file>