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24"/>
  </p:notesMasterIdLst>
  <p:handoutMasterIdLst>
    <p:handoutMasterId r:id="rId25"/>
  </p:handoutMasterIdLst>
  <p:sldIdLst>
    <p:sldId id="309" r:id="rId2"/>
    <p:sldId id="358" r:id="rId3"/>
    <p:sldId id="359" r:id="rId4"/>
    <p:sldId id="360" r:id="rId5"/>
    <p:sldId id="361" r:id="rId6"/>
    <p:sldId id="362" r:id="rId7"/>
    <p:sldId id="363" r:id="rId8"/>
    <p:sldId id="364" r:id="rId9"/>
    <p:sldId id="369" r:id="rId10"/>
    <p:sldId id="330" r:id="rId11"/>
    <p:sldId id="337" r:id="rId12"/>
    <p:sldId id="350" r:id="rId13"/>
    <p:sldId id="333" r:id="rId14"/>
    <p:sldId id="335" r:id="rId15"/>
    <p:sldId id="334" r:id="rId16"/>
    <p:sldId id="367" r:id="rId17"/>
    <p:sldId id="355" r:id="rId18"/>
    <p:sldId id="339" r:id="rId19"/>
    <p:sldId id="368" r:id="rId20"/>
    <p:sldId id="371" r:id="rId21"/>
    <p:sldId id="372" r:id="rId22"/>
    <p:sldId id="292" r:id="rId23"/>
  </p:sldIdLst>
  <p:sldSz cx="9144000" cy="6858000" type="screen4x3"/>
  <p:notesSz cx="7010400" cy="9296400"/>
  <p:embeddedFontLst>
    <p:embeddedFont>
      <p:font typeface="Franklin Gothic Medium" pitchFamily="34" charset="0"/>
      <p:regular r:id="rId26"/>
      <p:italic r:id="rId27"/>
    </p:embeddedFont>
    <p:embeddedFont>
      <p:font typeface="Franklin Gothic Book"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00"/>
    <a:srgbClr val="FB800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44" autoAdjust="0"/>
    <p:restoredTop sz="81008" autoAdjust="0"/>
  </p:normalViewPr>
  <p:slideViewPr>
    <p:cSldViewPr>
      <p:cViewPr varScale="1">
        <p:scale>
          <a:sx n="73" d="100"/>
          <a:sy n="73" d="100"/>
        </p:scale>
        <p:origin x="-1386" y="-102"/>
      </p:cViewPr>
      <p:guideLst>
        <p:guide orient="horz" pos="2160"/>
        <p:guide orient="horz" pos="144"/>
        <p:guide orient="horz" pos="4176"/>
        <p:guide orient="horz" pos="4234"/>
        <p:guide orient="horz" pos="3888"/>
        <p:guide orient="horz" pos="720"/>
        <p:guide orient="horz" pos="864"/>
        <p:guide pos="2880"/>
        <p:guide pos="144"/>
        <p:guide pos="5614"/>
        <p:guide pos="239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0"/>
      </p:cViewPr>
      <p:guideLst>
        <p:guide orient="horz" pos="2928"/>
        <p:guide pos="2208"/>
      </p:guideLst>
    </p:cSldViewPr>
  </p:notesViewPr>
  <p:gridSpacing cx="46816963" cy="468169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dirty="0" smtClean="0"/>
              <a:t>Age</a:t>
            </a:r>
            <a:endParaRPr lang="en-US" sz="1800" dirty="0"/>
          </a:p>
        </c:rich>
      </c:tx>
      <c:layout/>
    </c:title>
    <c:plotArea>
      <c:layout>
        <c:manualLayout>
          <c:layoutTarget val="inner"/>
          <c:xMode val="edge"/>
          <c:yMode val="edge"/>
          <c:x val="0.16482256699251302"/>
          <c:y val="0.24400612423447071"/>
          <c:w val="0.66480117707059327"/>
          <c:h val="0.60501531058618496"/>
        </c:manualLayout>
      </c:layout>
      <c:pieChart>
        <c:varyColors val="1"/>
        <c:ser>
          <c:idx val="0"/>
          <c:order val="0"/>
          <c:tx>
            <c:strRef>
              <c:f>Sheet1!$B$1</c:f>
              <c:strCache>
                <c:ptCount val="1"/>
                <c:pt idx="0">
                  <c:v>Teens</c:v>
                </c:pt>
              </c:strCache>
            </c:strRef>
          </c:tx>
          <c:dPt>
            <c:idx val="0"/>
            <c:spPr>
              <a:solidFill>
                <a:srgbClr val="FF0000"/>
              </a:solidFill>
            </c:spPr>
          </c:dPt>
          <c:dPt>
            <c:idx val="1"/>
            <c:spPr>
              <a:solidFill>
                <a:srgbClr val="FFC000"/>
              </a:solidFill>
            </c:spPr>
          </c:dPt>
          <c:dPt>
            <c:idx val="2"/>
            <c:spPr>
              <a:solidFill>
                <a:srgbClr val="FFFF00"/>
              </a:solidFill>
            </c:spPr>
          </c:dPt>
          <c:dPt>
            <c:idx val="3"/>
            <c:spPr>
              <a:solidFill>
                <a:srgbClr val="92D050"/>
              </a:solidFill>
            </c:spPr>
          </c:dPt>
          <c:dPt>
            <c:idx val="4"/>
            <c:spPr>
              <a:solidFill>
                <a:srgbClr val="00B0F0"/>
              </a:solidFill>
            </c:spPr>
          </c:dPt>
          <c:dLbls>
            <c:dLbl>
              <c:idx val="0"/>
              <c:layout>
                <c:manualLayout>
                  <c:x val="-6.1625566772847168E-2"/>
                  <c:y val="0.13379825919196012"/>
                </c:manualLayout>
              </c:layout>
              <c:showVal val="1"/>
            </c:dLbl>
            <c:dLbl>
              <c:idx val="1"/>
              <c:layout>
                <c:manualLayout>
                  <c:x val="-0.15890909475447032"/>
                  <c:y val="3.5506819660362982E-2"/>
                </c:manualLayout>
              </c:layout>
              <c:showVal val="1"/>
            </c:dLbl>
            <c:dLbl>
              <c:idx val="2"/>
              <c:layout>
                <c:manualLayout>
                  <c:x val="-0.11849127507487676"/>
                  <c:y val="-0.17069452856854417"/>
                </c:manualLayout>
              </c:layout>
              <c:showVal val="1"/>
            </c:dLbl>
            <c:dLbl>
              <c:idx val="3"/>
              <c:layout>
                <c:manualLayout>
                  <c:x val="0.16522657214724534"/>
                  <c:y val="-9.0514727325750985E-2"/>
                </c:manualLayout>
              </c:layout>
              <c:showVal val="1"/>
            </c:dLbl>
            <c:dLbl>
              <c:idx val="4"/>
              <c:layout>
                <c:manualLayout>
                  <c:x val="0.12905501247585222"/>
                  <c:y val="0.15201925881059752"/>
                </c:manualLayout>
              </c:layout>
              <c:showVal val="1"/>
            </c:dLbl>
            <c:txPr>
              <a:bodyPr/>
              <a:lstStyle/>
              <a:p>
                <a:pPr>
                  <a:defRPr sz="1400" b="1" baseline="0">
                    <a:solidFill>
                      <a:schemeClr val="tx1">
                        <a:lumMod val="75000"/>
                        <a:lumOff val="25000"/>
                      </a:schemeClr>
                    </a:solidFill>
                  </a:defRPr>
                </a:pPr>
                <a:endParaRPr lang="en-US"/>
              </a:p>
            </c:txPr>
            <c:showVal val="1"/>
            <c:showLeaderLines val="1"/>
          </c:dLbls>
          <c:cat>
            <c:numRef>
              <c:f>Sheet1!$A$2:$A$6</c:f>
              <c:numCache>
                <c:formatCode>General</c:formatCode>
                <c:ptCount val="5"/>
                <c:pt idx="0">
                  <c:v>14</c:v>
                </c:pt>
                <c:pt idx="1">
                  <c:v>15</c:v>
                </c:pt>
                <c:pt idx="2">
                  <c:v>16</c:v>
                </c:pt>
                <c:pt idx="3">
                  <c:v>17</c:v>
                </c:pt>
                <c:pt idx="4">
                  <c:v>18</c:v>
                </c:pt>
              </c:numCache>
            </c:numRef>
          </c:cat>
          <c:val>
            <c:numRef>
              <c:f>Sheet1!$B$2:$B$6</c:f>
              <c:numCache>
                <c:formatCode>0%</c:formatCode>
                <c:ptCount val="5"/>
                <c:pt idx="0">
                  <c:v>0.11</c:v>
                </c:pt>
                <c:pt idx="1">
                  <c:v>0.21000000000000008</c:v>
                </c:pt>
                <c:pt idx="2">
                  <c:v>0.2</c:v>
                </c:pt>
                <c:pt idx="3">
                  <c:v>0.30000000000000016</c:v>
                </c:pt>
                <c:pt idx="4">
                  <c:v>0.17</c:v>
                </c:pt>
              </c:numCache>
            </c:numRef>
          </c:val>
        </c:ser>
        <c:firstSliceAng val="0"/>
      </c:pieChart>
    </c:plotArea>
    <c:legend>
      <c:legendPos val="r"/>
      <c:layout>
        <c:manualLayout>
          <c:xMode val="edge"/>
          <c:yMode val="edge"/>
          <c:x val="0.78748559785312477"/>
          <c:y val="0.2947450478946545"/>
          <c:w val="0.16121944665954324"/>
          <c:h val="0.48444925634295732"/>
        </c:manualLayout>
      </c:layout>
      <c:txPr>
        <a:bodyPr/>
        <a:lstStyle/>
        <a:p>
          <a:pPr>
            <a:defRPr sz="1200"/>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dirty="0" smtClean="0"/>
              <a:t>Grade</a:t>
            </a:r>
            <a:endParaRPr lang="en-US" sz="1800" dirty="0"/>
          </a:p>
        </c:rich>
      </c:tx>
      <c:layout/>
    </c:title>
    <c:plotArea>
      <c:layout>
        <c:manualLayout>
          <c:layoutTarget val="inner"/>
          <c:xMode val="edge"/>
          <c:yMode val="edge"/>
          <c:x val="0.16482256699251294"/>
          <c:y val="0.24400612423447071"/>
          <c:w val="0.66480117707059383"/>
          <c:h val="0.60501531058618541"/>
        </c:manualLayout>
      </c:layout>
      <c:pieChart>
        <c:varyColors val="1"/>
        <c:ser>
          <c:idx val="0"/>
          <c:order val="0"/>
          <c:tx>
            <c:strRef>
              <c:f>Sheet1!$B$1</c:f>
              <c:strCache>
                <c:ptCount val="1"/>
                <c:pt idx="0">
                  <c:v>Teens</c:v>
                </c:pt>
              </c:strCache>
            </c:strRef>
          </c:tx>
          <c:dPt>
            <c:idx val="0"/>
            <c:spPr>
              <a:solidFill>
                <a:srgbClr val="FF0000"/>
              </a:solidFill>
            </c:spPr>
          </c:dPt>
          <c:dPt>
            <c:idx val="1"/>
            <c:spPr>
              <a:solidFill>
                <a:srgbClr val="FFC000"/>
              </a:solidFill>
            </c:spPr>
          </c:dPt>
          <c:dPt>
            <c:idx val="2"/>
            <c:spPr>
              <a:solidFill>
                <a:srgbClr val="FFFF00"/>
              </a:solidFill>
            </c:spPr>
          </c:dPt>
          <c:dPt>
            <c:idx val="3"/>
            <c:spPr>
              <a:solidFill>
                <a:srgbClr val="92D050"/>
              </a:solidFill>
            </c:spPr>
          </c:dPt>
          <c:dPt>
            <c:idx val="4"/>
            <c:spPr>
              <a:solidFill>
                <a:srgbClr val="00B0F0"/>
              </a:solidFill>
            </c:spPr>
          </c:dPt>
          <c:dLbls>
            <c:dLbl>
              <c:idx val="0"/>
              <c:layout>
                <c:manualLayout>
                  <c:x val="-0.12572323171438068"/>
                  <c:y val="0.14248771788141879"/>
                </c:manualLayout>
              </c:layout>
              <c:showVal val="1"/>
            </c:dLbl>
            <c:dLbl>
              <c:idx val="1"/>
              <c:layout>
                <c:manualLayout>
                  <c:x val="-0.14059547619974638"/>
                  <c:y val="-7.8453294299751036E-2"/>
                </c:manualLayout>
              </c:layout>
              <c:showVal val="1"/>
            </c:dLbl>
            <c:dLbl>
              <c:idx val="2"/>
              <c:layout>
                <c:manualLayout>
                  <c:x val="0.10575033202446241"/>
                  <c:y val="-0.14948235637212035"/>
                </c:manualLayout>
              </c:layout>
              <c:showVal val="1"/>
            </c:dLbl>
            <c:dLbl>
              <c:idx val="3"/>
              <c:layout>
                <c:manualLayout>
                  <c:x val="0.14433799152959101"/>
                  <c:y val="0.11562661237858099"/>
                </c:manualLayout>
              </c:layout>
              <c:showVal val="1"/>
            </c:dLbl>
            <c:dLbl>
              <c:idx val="4"/>
              <c:layout>
                <c:manualLayout>
                  <c:x val="0.12905501247585222"/>
                  <c:y val="0.14845800524934391"/>
                </c:manualLayout>
              </c:layout>
              <c:showVal val="1"/>
            </c:dLbl>
            <c:txPr>
              <a:bodyPr/>
              <a:lstStyle/>
              <a:p>
                <a:pPr>
                  <a:defRPr sz="1400" b="1" baseline="0">
                    <a:solidFill>
                      <a:schemeClr val="tx1">
                        <a:lumMod val="75000"/>
                        <a:lumOff val="25000"/>
                      </a:schemeClr>
                    </a:solidFill>
                  </a:defRPr>
                </a:pPr>
                <a:endParaRPr lang="en-US"/>
              </a:p>
            </c:txPr>
            <c:showVal val="1"/>
            <c:showLeaderLines val="1"/>
          </c:dLbls>
          <c:cat>
            <c:strRef>
              <c:f>Sheet1!$A$2:$A$5</c:f>
              <c:strCache>
                <c:ptCount val="4"/>
                <c:pt idx="0">
                  <c:v>9th</c:v>
                </c:pt>
                <c:pt idx="1">
                  <c:v>10th</c:v>
                </c:pt>
                <c:pt idx="2">
                  <c:v>11th</c:v>
                </c:pt>
                <c:pt idx="3">
                  <c:v>12th</c:v>
                </c:pt>
              </c:strCache>
            </c:strRef>
          </c:cat>
          <c:val>
            <c:numRef>
              <c:f>Sheet1!$B$2:$B$5</c:f>
              <c:numCache>
                <c:formatCode>0%</c:formatCode>
                <c:ptCount val="4"/>
                <c:pt idx="0">
                  <c:v>0.24000000000000007</c:v>
                </c:pt>
                <c:pt idx="1">
                  <c:v>0.2</c:v>
                </c:pt>
                <c:pt idx="2">
                  <c:v>0.25</c:v>
                </c:pt>
                <c:pt idx="3">
                  <c:v>0.30000000000000016</c:v>
                </c:pt>
              </c:numCache>
            </c:numRef>
          </c:val>
        </c:ser>
        <c:firstSliceAng val="0"/>
      </c:pieChart>
    </c:plotArea>
    <c:legend>
      <c:legendPos val="r"/>
      <c:layout>
        <c:manualLayout>
          <c:xMode val="edge"/>
          <c:yMode val="edge"/>
          <c:x val="0.79969467688960816"/>
          <c:y val="0.30542880857841537"/>
          <c:w val="0.16121944665954324"/>
          <c:h val="0.48444925634295732"/>
        </c:manualLayout>
      </c:layout>
      <c:txPr>
        <a:bodyPr/>
        <a:lstStyle/>
        <a:p>
          <a:pPr>
            <a:defRPr sz="1200"/>
          </a:pPr>
          <a:endParaRPr lang="en-US"/>
        </a:p>
      </c:txP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dirty="0" smtClean="0"/>
              <a:t>Ethnicity</a:t>
            </a:r>
            <a:endParaRPr lang="en-US" sz="1800" dirty="0"/>
          </a:p>
        </c:rich>
      </c:tx>
      <c:layout/>
    </c:title>
    <c:plotArea>
      <c:layout>
        <c:manualLayout>
          <c:layoutTarget val="inner"/>
          <c:xMode val="edge"/>
          <c:yMode val="edge"/>
          <c:x val="7.872813120818449E-2"/>
          <c:y val="0.24044490432285728"/>
          <c:w val="0.53075390101705422"/>
          <c:h val="0.61926021266572528"/>
        </c:manualLayout>
      </c:layout>
      <c:pieChart>
        <c:varyColors val="1"/>
        <c:ser>
          <c:idx val="0"/>
          <c:order val="0"/>
          <c:tx>
            <c:strRef>
              <c:f>Sheet1!$B$1</c:f>
              <c:strCache>
                <c:ptCount val="1"/>
                <c:pt idx="0">
                  <c:v>Teens</c:v>
                </c:pt>
              </c:strCache>
            </c:strRef>
          </c:tx>
          <c:dPt>
            <c:idx val="0"/>
            <c:spPr>
              <a:solidFill>
                <a:srgbClr val="FF0000"/>
              </a:solidFill>
            </c:spPr>
          </c:dPt>
          <c:dPt>
            <c:idx val="1"/>
            <c:spPr>
              <a:solidFill>
                <a:srgbClr val="FFC000"/>
              </a:solidFill>
            </c:spPr>
          </c:dPt>
          <c:dPt>
            <c:idx val="2"/>
            <c:spPr>
              <a:solidFill>
                <a:srgbClr val="FFFF00"/>
              </a:solidFill>
            </c:spPr>
          </c:dPt>
          <c:dPt>
            <c:idx val="3"/>
            <c:spPr>
              <a:solidFill>
                <a:srgbClr val="92D050"/>
              </a:solidFill>
            </c:spPr>
          </c:dPt>
          <c:dPt>
            <c:idx val="4"/>
            <c:spPr>
              <a:solidFill>
                <a:srgbClr val="00B0F0"/>
              </a:solidFill>
            </c:spPr>
          </c:dPt>
          <c:dPt>
            <c:idx val="5"/>
            <c:spPr>
              <a:solidFill>
                <a:srgbClr val="7030A0"/>
              </a:solidFill>
            </c:spPr>
          </c:dPt>
          <c:dLbls>
            <c:dLbl>
              <c:idx val="0"/>
              <c:layout>
                <c:manualLayout>
                  <c:x val="-0.13793231075086329"/>
                  <c:y val="-0.17246954707584639"/>
                </c:manualLayout>
              </c:layout>
              <c:showVal val="1"/>
            </c:dLbl>
            <c:dLbl>
              <c:idx val="1"/>
              <c:layout>
                <c:manualLayout>
                  <c:x val="0.14326561139847319"/>
                  <c:y val="5.6874341027884315E-2"/>
                </c:manualLayout>
              </c:layout>
              <c:showVal val="1"/>
            </c:dLbl>
            <c:dLbl>
              <c:idx val="2"/>
              <c:layout>
                <c:manualLayout>
                  <c:x val="6.464491047236158E-2"/>
                  <c:y val="9.6399488525472907E-2"/>
                </c:manualLayout>
              </c:layout>
              <c:showVal val="1"/>
            </c:dLbl>
            <c:dLbl>
              <c:idx val="3"/>
              <c:layout>
                <c:manualLayout>
                  <c:x val="6.4501670096264299E-2"/>
                  <c:y val="8.042544361442007E-2"/>
                </c:manualLayout>
              </c:layout>
              <c:showVal val="1"/>
            </c:dLbl>
            <c:dLbl>
              <c:idx val="4"/>
              <c:layout>
                <c:manualLayout>
                  <c:x val="8.3270966089042789E-2"/>
                  <c:y val="0.14133549812683693"/>
                </c:manualLayout>
              </c:layout>
              <c:showVal val="1"/>
            </c:dLbl>
            <c:dLbl>
              <c:idx val="5"/>
              <c:layout>
                <c:manualLayout>
                  <c:x val="3.1911840835908548E-3"/>
                  <c:y val="8.4268793323911448E-2"/>
                </c:manualLayout>
              </c:layout>
              <c:showVal val="1"/>
            </c:dLbl>
            <c:txPr>
              <a:bodyPr/>
              <a:lstStyle/>
              <a:p>
                <a:pPr>
                  <a:defRPr sz="1400" b="1" baseline="0">
                    <a:solidFill>
                      <a:schemeClr val="tx1">
                        <a:lumMod val="75000"/>
                        <a:lumOff val="25000"/>
                      </a:schemeClr>
                    </a:solidFill>
                  </a:defRPr>
                </a:pPr>
                <a:endParaRPr lang="en-US"/>
              </a:p>
            </c:txPr>
            <c:showVal val="1"/>
            <c:showLeaderLines val="1"/>
          </c:dLbls>
          <c:cat>
            <c:strRef>
              <c:f>Sheet1!$A$2:$A$7</c:f>
              <c:strCache>
                <c:ptCount val="6"/>
                <c:pt idx="0">
                  <c:v>White</c:v>
                </c:pt>
                <c:pt idx="1">
                  <c:v>African-American</c:v>
                </c:pt>
                <c:pt idx="2">
                  <c:v>Asian</c:v>
                </c:pt>
                <c:pt idx="3">
                  <c:v>Hispanic</c:v>
                </c:pt>
                <c:pt idx="4">
                  <c:v>Native American</c:v>
                </c:pt>
                <c:pt idx="5">
                  <c:v>Other</c:v>
                </c:pt>
              </c:strCache>
            </c:strRef>
          </c:cat>
          <c:val>
            <c:numRef>
              <c:f>Sheet1!$B$2:$B$7</c:f>
              <c:numCache>
                <c:formatCode>0%</c:formatCode>
                <c:ptCount val="6"/>
                <c:pt idx="0">
                  <c:v>0.77000000000000035</c:v>
                </c:pt>
                <c:pt idx="1">
                  <c:v>0.16</c:v>
                </c:pt>
                <c:pt idx="2">
                  <c:v>3.0000000000000002E-2</c:v>
                </c:pt>
                <c:pt idx="3">
                  <c:v>3.0000000000000002E-2</c:v>
                </c:pt>
                <c:pt idx="4">
                  <c:v>2.0000000000000011E-2</c:v>
                </c:pt>
                <c:pt idx="5">
                  <c:v>2.0000000000000011E-2</c:v>
                </c:pt>
              </c:numCache>
            </c:numRef>
          </c:val>
        </c:ser>
        <c:firstSliceAng val="0"/>
      </c:pieChart>
    </c:plotArea>
    <c:legend>
      <c:legendPos val="r"/>
      <c:layout>
        <c:manualLayout>
          <c:xMode val="edge"/>
          <c:yMode val="edge"/>
          <c:x val="0.65564436779321911"/>
          <c:y val="0.31967382282342932"/>
          <c:w val="0.34435563220678145"/>
          <c:h val="0.48801063328622413"/>
        </c:manualLayout>
      </c:layout>
      <c:txPr>
        <a:bodyPr/>
        <a:lstStyle/>
        <a:p>
          <a:pPr>
            <a:defRPr sz="1200"/>
          </a:pPr>
          <a:endParaRPr lang="en-US"/>
        </a:p>
      </c:txPr>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800" dirty="0" smtClean="0"/>
              <a:t>Time</a:t>
            </a:r>
            <a:r>
              <a:rPr lang="en-US" sz="1800" baseline="0" dirty="0" smtClean="0"/>
              <a:t> of participation in Girl Talk</a:t>
            </a:r>
            <a:endParaRPr lang="en-US" sz="1800" dirty="0"/>
          </a:p>
        </c:rich>
      </c:tx>
      <c:layout/>
    </c:title>
    <c:plotArea>
      <c:layout>
        <c:manualLayout>
          <c:layoutTarget val="inner"/>
          <c:xMode val="edge"/>
          <c:yMode val="edge"/>
          <c:x val="7.872813120818449E-2"/>
          <c:y val="0.24044490432285734"/>
          <c:w val="0.530753901017054"/>
          <c:h val="0.61926021266572573"/>
        </c:manualLayout>
      </c:layout>
      <c:pieChart>
        <c:varyColors val="1"/>
        <c:ser>
          <c:idx val="0"/>
          <c:order val="0"/>
          <c:tx>
            <c:strRef>
              <c:f>Sheet1!$B$1</c:f>
              <c:strCache>
                <c:ptCount val="1"/>
                <c:pt idx="0">
                  <c:v>Teens</c:v>
                </c:pt>
              </c:strCache>
            </c:strRef>
          </c:tx>
          <c:dPt>
            <c:idx val="0"/>
            <c:spPr>
              <a:solidFill>
                <a:srgbClr val="FF0000"/>
              </a:solidFill>
            </c:spPr>
          </c:dPt>
          <c:dPt>
            <c:idx val="1"/>
            <c:spPr>
              <a:solidFill>
                <a:srgbClr val="FFC000"/>
              </a:solidFill>
            </c:spPr>
          </c:dPt>
          <c:dPt>
            <c:idx val="2"/>
            <c:spPr>
              <a:solidFill>
                <a:srgbClr val="FFFF00"/>
              </a:solidFill>
            </c:spPr>
          </c:dPt>
          <c:dPt>
            <c:idx val="3"/>
            <c:spPr>
              <a:solidFill>
                <a:srgbClr val="92D050"/>
              </a:solidFill>
            </c:spPr>
          </c:dPt>
          <c:dPt>
            <c:idx val="4"/>
            <c:spPr>
              <a:solidFill>
                <a:srgbClr val="00B0F0"/>
              </a:solidFill>
            </c:spPr>
          </c:dPt>
          <c:dPt>
            <c:idx val="5"/>
            <c:spPr>
              <a:solidFill>
                <a:srgbClr val="7030A0"/>
              </a:solidFill>
            </c:spPr>
          </c:dPt>
          <c:dLbls>
            <c:dLbl>
              <c:idx val="0"/>
              <c:layout>
                <c:manualLayout>
                  <c:x val="-0.11656642243701874"/>
                  <c:y val="0.12311449850819929"/>
                </c:manualLayout>
              </c:layout>
              <c:showVal val="1"/>
            </c:dLbl>
            <c:dLbl>
              <c:idx val="1"/>
              <c:layout>
                <c:manualLayout>
                  <c:x val="-0.14364774595886695"/>
                  <c:y val="-0.17460714045359721"/>
                </c:manualLayout>
              </c:layout>
              <c:showVal val="1"/>
            </c:dLbl>
            <c:dLbl>
              <c:idx val="2"/>
              <c:layout>
                <c:manualLayout>
                  <c:x val="0.14095165445037763"/>
                  <c:y val="-0.10659196446598029"/>
                </c:manualLayout>
              </c:layout>
              <c:showVal val="1"/>
            </c:dLbl>
            <c:dLbl>
              <c:idx val="3"/>
              <c:layout>
                <c:manualLayout>
                  <c:x val="0.11944252576043576"/>
                  <c:y val="0.1267217399107162"/>
                </c:manualLayout>
              </c:layout>
              <c:showVal val="1"/>
            </c:dLbl>
            <c:dLbl>
              <c:idx val="4"/>
              <c:layout>
                <c:manualLayout>
                  <c:x val="8.3270966089042872E-2"/>
                  <c:y val="0.14133549812683699"/>
                </c:manualLayout>
              </c:layout>
              <c:showVal val="1"/>
            </c:dLbl>
            <c:txPr>
              <a:bodyPr/>
              <a:lstStyle/>
              <a:p>
                <a:pPr>
                  <a:defRPr sz="1400" b="1" baseline="0">
                    <a:solidFill>
                      <a:schemeClr val="tx1">
                        <a:lumMod val="75000"/>
                        <a:lumOff val="25000"/>
                      </a:schemeClr>
                    </a:solidFill>
                  </a:defRPr>
                </a:pPr>
                <a:endParaRPr lang="en-US"/>
              </a:p>
            </c:txPr>
            <c:showVal val="1"/>
            <c:showLeaderLines val="1"/>
          </c:dLbls>
          <c:cat>
            <c:strRef>
              <c:f>Sheet1!$A$2:$A$5</c:f>
              <c:strCache>
                <c:ptCount val="4"/>
                <c:pt idx="0">
                  <c:v>Less than 6 months</c:v>
                </c:pt>
                <c:pt idx="1">
                  <c:v>6 months - 1 year</c:v>
                </c:pt>
                <c:pt idx="2">
                  <c:v>1 - 2 years</c:v>
                </c:pt>
                <c:pt idx="3">
                  <c:v>2 years or more</c:v>
                </c:pt>
              </c:strCache>
            </c:strRef>
          </c:cat>
          <c:val>
            <c:numRef>
              <c:f>Sheet1!$B$2:$B$5</c:f>
              <c:numCache>
                <c:formatCode>0%</c:formatCode>
                <c:ptCount val="4"/>
                <c:pt idx="0">
                  <c:v>0.22</c:v>
                </c:pt>
                <c:pt idx="1">
                  <c:v>0.33000000000000024</c:v>
                </c:pt>
                <c:pt idx="2">
                  <c:v>0.18000000000000008</c:v>
                </c:pt>
                <c:pt idx="3">
                  <c:v>0.27</c:v>
                </c:pt>
              </c:numCache>
            </c:numRef>
          </c:val>
        </c:ser>
        <c:firstSliceAng val="0"/>
      </c:pieChart>
    </c:plotArea>
    <c:legend>
      <c:legendPos val="r"/>
      <c:layout>
        <c:manualLayout>
          <c:xMode val="edge"/>
          <c:yMode val="edge"/>
          <c:x val="0.62512167020201292"/>
          <c:y val="0.35884761199721876"/>
          <c:w val="0.37487832979798841"/>
          <c:h val="0.40966305493864547"/>
        </c:manualLayout>
      </c:layout>
      <c:txPr>
        <a:bodyPr/>
        <a:lstStyle/>
        <a:p>
          <a:pPr>
            <a:defRPr sz="1200"/>
          </a:pPr>
          <a:endParaRPr lang="en-US"/>
        </a:p>
      </c:txPr>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C73FFB7-E89B-48AB-8327-69F64CEAA4B2}" type="datetimeFigureOut">
              <a:rPr lang="en-US" smtClean="0"/>
              <a:pPr/>
              <a:t>8/1/2013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393CE54-9B75-4F9B-9D1B-E543319B79C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E81936D-EE63-4C29-87AC-4557AD8A2B35}" type="datetimeFigureOut">
              <a:rPr lang="en-US" smtClean="0"/>
              <a:pPr/>
              <a:t>8/1/2013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663185-37BD-46CA-9754-3D3A4086055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acks grid.jpg"/>
          <p:cNvPicPr>
            <a:picLocks noChangeAspect="1"/>
          </p:cNvPicPr>
          <p:nvPr userDrawn="1"/>
        </p:nvPicPr>
        <p:blipFill>
          <a:blip r:embed="rId2" cstate="screen"/>
          <a:stretch>
            <a:fillRect/>
          </a:stretch>
        </p:blipFill>
        <p:spPr>
          <a:xfrm>
            <a:off x="0" y="0"/>
            <a:ext cx="9144000" cy="6858000"/>
          </a:xfrm>
          <a:prstGeom prst="rect">
            <a:avLst/>
          </a:prstGeom>
        </p:spPr>
      </p:pic>
      <p:sp>
        <p:nvSpPr>
          <p:cNvPr id="8" name="Rectangle 7"/>
          <p:cNvSpPr/>
          <p:nvPr userDrawn="1"/>
        </p:nvSpPr>
        <p:spPr>
          <a:xfrm>
            <a:off x="0" y="4114800"/>
            <a:ext cx="9144000" cy="1371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600" y="4114801"/>
            <a:ext cx="8686800" cy="685800"/>
          </a:xfrm>
        </p:spPr>
        <p:txBody>
          <a:bodyPr anchor="ctr">
            <a:normAutofit/>
          </a:bodyPr>
          <a:lstStyle>
            <a:lvl1pPr algn="ctr">
              <a:defRPr sz="3200" b="1">
                <a:solidFill>
                  <a:schemeClr val="accent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4800600"/>
            <a:ext cx="8686800" cy="685800"/>
          </a:xfrm>
        </p:spPr>
        <p:txBody>
          <a:bodyPr anchor="ctr"/>
          <a:lstStyle>
            <a:lvl1pPr marL="0" indent="0" algn="ctr">
              <a:buNone/>
              <a:defRPr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5" descr="tru circle logo - no shadow.png"/>
          <p:cNvPicPr>
            <a:picLocks noChangeAspect="1"/>
          </p:cNvPicPr>
          <p:nvPr userDrawn="1"/>
        </p:nvPicPr>
        <p:blipFill>
          <a:blip r:embed="rId3" cstate="screen"/>
          <a:srcRect/>
          <a:stretch>
            <a:fillRect/>
          </a:stretch>
        </p:blipFill>
        <p:spPr bwMode="auto">
          <a:xfrm>
            <a:off x="228600" y="6172200"/>
            <a:ext cx="457200" cy="457200"/>
          </a:xfrm>
          <a:prstGeom prst="rect">
            <a:avLst/>
          </a:prstGeom>
          <a:noFill/>
          <a:ln w="9525">
            <a:noFill/>
            <a:miter lim="800000"/>
            <a:headEnd/>
            <a:tailEnd/>
          </a:ln>
        </p:spPr>
      </p:pic>
      <p:sp>
        <p:nvSpPr>
          <p:cNvPr id="10" name="Footer Placeholder 4"/>
          <p:cNvSpPr>
            <a:spLocks noGrp="1"/>
          </p:cNvSpPr>
          <p:nvPr>
            <p:ph type="ftr" sz="quarter" idx="11"/>
          </p:nvPr>
        </p:nvSpPr>
        <p:spPr>
          <a:xfrm>
            <a:off x="6019800" y="6172200"/>
            <a:ext cx="2895600" cy="457200"/>
          </a:xfrm>
        </p:spPr>
        <p:txBody>
          <a:bodyPr/>
          <a:lstStyle>
            <a:lvl1pPr>
              <a:defRPr b="0">
                <a:solidFill>
                  <a:schemeClr val="bg1"/>
                </a:solidFill>
              </a:defRPr>
            </a:lvl1pPr>
          </a:lstStyle>
          <a:p>
            <a:r>
              <a:rPr lang="en-US" dirty="0" smtClean="0"/>
              <a:t>Girl Talk Evaluation Research</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371600"/>
            <a:ext cx="8686800" cy="45719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Girl Talk Evaluation Research</a:t>
            </a:r>
          </a:p>
        </p:txBody>
      </p:sp>
      <p:sp>
        <p:nvSpPr>
          <p:cNvPr id="6" name="Slide Number Placeholder 5"/>
          <p:cNvSpPr>
            <a:spLocks noGrp="1"/>
          </p:cNvSpPr>
          <p:nvPr>
            <p:ph type="sldNum" sz="quarter" idx="12"/>
          </p:nvPr>
        </p:nvSpPr>
        <p:spPr/>
        <p:txBody>
          <a:bodyPr/>
          <a:lstStyle/>
          <a:p>
            <a:fld id="{C98917EB-C258-4235-B168-59FE0EE91E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acks grid - blue.jpg"/>
          <p:cNvPicPr>
            <a:picLocks noChangeAspect="1"/>
          </p:cNvPicPr>
          <p:nvPr userDrawn="1"/>
        </p:nvPicPr>
        <p:blipFill>
          <a:blip r:embed="rId2" cstate="screen"/>
          <a:stretch>
            <a:fillRect/>
          </a:stretch>
        </p:blipFill>
        <p:spPr>
          <a:xfrm>
            <a:off x="0" y="0"/>
            <a:ext cx="9144000" cy="6858000"/>
          </a:xfrm>
          <a:prstGeom prst="rect">
            <a:avLst/>
          </a:prstGeom>
        </p:spPr>
      </p:pic>
      <p:sp>
        <p:nvSpPr>
          <p:cNvPr id="8" name="Rectangle 7"/>
          <p:cNvSpPr/>
          <p:nvPr userDrawn="1"/>
        </p:nvSpPr>
        <p:spPr>
          <a:xfrm>
            <a:off x="0" y="4124035"/>
            <a:ext cx="9144000" cy="1371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4114801"/>
            <a:ext cx="8686800" cy="685800"/>
          </a:xfrm>
        </p:spPr>
        <p:txBody>
          <a:bodyPr anchor="ctr">
            <a:normAutofit/>
          </a:bodyPr>
          <a:lstStyle>
            <a:lvl1pPr algn="ctr">
              <a:defRPr sz="2800" b="1" cap="none">
                <a:solidFill>
                  <a:schemeClr val="accent4"/>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4793672"/>
            <a:ext cx="8686800" cy="685800"/>
          </a:xfrm>
        </p:spPr>
        <p:txBody>
          <a:bodyPr anchor="ctr">
            <a:normAutofit/>
          </a:bodyPr>
          <a:lstStyle>
            <a:lvl1pPr marL="0" indent="0" algn="ctr">
              <a:buNone/>
              <a:defRPr sz="1800" b="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Girl Talk Evaluation Research</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98917EB-C258-4235-B168-59FE0EE91E37}" type="slidenum">
              <a:rPr lang="en-US" smtClean="0"/>
              <a:pPr/>
              <a:t>‹#›</a:t>
            </a:fld>
            <a:endParaRPr lang="en-US"/>
          </a:p>
        </p:txBody>
      </p:sp>
      <p:pic>
        <p:nvPicPr>
          <p:cNvPr id="9" name="Picture 8" descr="tru white circle clear logotype.png"/>
          <p:cNvPicPr>
            <a:picLocks noChangeAspect="1"/>
          </p:cNvPicPr>
          <p:nvPr userDrawn="1"/>
        </p:nvPicPr>
        <p:blipFill>
          <a:blip r:embed="rId3" cstate="screen"/>
          <a:stretch>
            <a:fillRect/>
          </a:stretch>
        </p:blipFill>
        <p:spPr>
          <a:xfrm>
            <a:off x="228600" y="6172200"/>
            <a:ext cx="457200" cy="4572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Blank Cov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r>
              <a:rPr lang="en-US" b="1" dirty="0" smtClean="0"/>
              <a:t>BLANK COVER DESIGN </a:t>
            </a:r>
          </a:p>
          <a:p>
            <a:pPr algn="ctr"/>
            <a:r>
              <a:rPr lang="en-US" b="1" dirty="0" smtClean="0"/>
              <a:t>PASTE NEW BACKGROUND IMAGE OVER THIS BLUE BOX</a:t>
            </a:r>
            <a:r>
              <a:rPr lang="en-US" b="1" baseline="0" dirty="0" smtClean="0"/>
              <a:t> </a:t>
            </a:r>
          </a:p>
          <a:p>
            <a:pPr algn="ctr"/>
            <a:r>
              <a:rPr lang="en-US" b="1" baseline="0" dirty="0" smtClean="0"/>
              <a:t>AND SEND TO THE REAR LAYER</a:t>
            </a:r>
            <a:endParaRPr lang="en-US" b="1" dirty="0"/>
          </a:p>
        </p:txBody>
      </p:sp>
      <p:sp>
        <p:nvSpPr>
          <p:cNvPr id="2" name="Title 1"/>
          <p:cNvSpPr>
            <a:spLocks noGrp="1"/>
          </p:cNvSpPr>
          <p:nvPr>
            <p:ph type="ctrTitle"/>
          </p:nvPr>
        </p:nvSpPr>
        <p:spPr>
          <a:xfrm>
            <a:off x="228600" y="1371600"/>
            <a:ext cx="4343400" cy="1219200"/>
          </a:xfrm>
        </p:spPr>
        <p:txBody>
          <a:bodyPr anchor="t">
            <a:normAutofit/>
          </a:bodyPr>
          <a:lstStyle>
            <a:lvl1pPr algn="l">
              <a:spcBef>
                <a:spcPts val="600"/>
              </a:spcBef>
              <a:defRPr sz="3200" b="1">
                <a:solidFill>
                  <a:schemeClr val="tx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2743199"/>
            <a:ext cx="4343400" cy="3190875"/>
          </a:xfrm>
        </p:spPr>
        <p:txBody>
          <a:bodyPr anchor="t"/>
          <a:lstStyle>
            <a:lvl1pPr marL="0" indent="0" algn="l">
              <a:spcBef>
                <a:spcPts val="600"/>
              </a:spcBef>
              <a:buNone/>
              <a:defRPr>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Footer Placeholder 4"/>
          <p:cNvSpPr>
            <a:spLocks noGrp="1"/>
          </p:cNvSpPr>
          <p:nvPr>
            <p:ph type="ftr" sz="quarter" idx="11"/>
          </p:nvPr>
        </p:nvSpPr>
        <p:spPr>
          <a:xfrm>
            <a:off x="6019800" y="6172200"/>
            <a:ext cx="2895600" cy="457200"/>
          </a:xfrm>
        </p:spPr>
        <p:txBody>
          <a:bodyPr/>
          <a:lstStyle>
            <a:lvl1pPr>
              <a:defRPr>
                <a:solidFill>
                  <a:schemeClr val="bg1"/>
                </a:solidFill>
              </a:defRPr>
            </a:lvl1pPr>
          </a:lstStyle>
          <a:p>
            <a:r>
              <a:rPr lang="en-US" dirty="0" smtClean="0"/>
              <a:t>Girl Talk Evaluation Research</a:t>
            </a:r>
            <a:endParaRPr lang="en-US" dirty="0"/>
          </a:p>
        </p:txBody>
      </p:sp>
      <p:pic>
        <p:nvPicPr>
          <p:cNvPr id="7" name="Picture 6" descr="Company Logo.JPG"/>
          <p:cNvPicPr>
            <a:picLocks noChangeAspect="1"/>
          </p:cNvPicPr>
          <p:nvPr userDrawn="1"/>
        </p:nvPicPr>
        <p:blipFill>
          <a:blip r:embed="rId2" cstate="print"/>
          <a:stretch>
            <a:fillRect/>
          </a:stretch>
        </p:blipFill>
        <p:spPr>
          <a:xfrm>
            <a:off x="228600" y="6172200"/>
            <a:ext cx="990600" cy="50482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93825"/>
            <a:ext cx="4191000" cy="4549776"/>
          </a:xfrm>
        </p:spPr>
        <p:txBody>
          <a:bodyPr>
            <a:normAutofit/>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393825"/>
            <a:ext cx="4191000" cy="4549775"/>
          </a:xfrm>
        </p:spPr>
        <p:txBody>
          <a:bodyPr>
            <a:normAutofit/>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Girl Talk Evaluation Research</a:t>
            </a:r>
          </a:p>
        </p:txBody>
      </p:sp>
      <p:sp>
        <p:nvSpPr>
          <p:cNvPr id="7" name="Slide Number Placeholder 6"/>
          <p:cNvSpPr>
            <a:spLocks noGrp="1"/>
          </p:cNvSpPr>
          <p:nvPr>
            <p:ph type="sldNum" sz="quarter" idx="12"/>
          </p:nvPr>
        </p:nvSpPr>
        <p:spPr/>
        <p:txBody>
          <a:bodyPr/>
          <a:lstStyle/>
          <a:p>
            <a:fld id="{C98917EB-C258-4235-B168-59FE0EE91E37}" type="slidenum">
              <a:rPr lang="en-US" smtClean="0"/>
              <a:pPr/>
              <a:t>‹#›</a:t>
            </a:fld>
            <a:endParaRPr lang="en-US"/>
          </a:p>
        </p:txBody>
      </p:sp>
      <p:pic>
        <p:nvPicPr>
          <p:cNvPr id="8" name="Picture 7" descr="Company Logo.JPG"/>
          <p:cNvPicPr>
            <a:picLocks noChangeAspect="1"/>
          </p:cNvPicPr>
          <p:nvPr userDrawn="1"/>
        </p:nvPicPr>
        <p:blipFill>
          <a:blip r:embed="rId2" cstate="print"/>
          <a:stretch>
            <a:fillRect/>
          </a:stretch>
        </p:blipFill>
        <p:spPr>
          <a:xfrm>
            <a:off x="228600" y="6172200"/>
            <a:ext cx="990600" cy="50482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1393824"/>
            <a:ext cx="4191000" cy="587375"/>
          </a:xfrm>
        </p:spPr>
        <p:txBody>
          <a:bodyPr anchor="b">
            <a:normAutofit/>
          </a:bodyPr>
          <a:lstStyle>
            <a:lvl1pPr marL="0" indent="0" algn="ctr">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084825"/>
            <a:ext cx="4191000" cy="3858775"/>
          </a:xfrm>
        </p:spPr>
        <p:txBody>
          <a:bodyPr>
            <a:normAutofit/>
          </a:bodyPr>
          <a:lstStyle>
            <a:lvl1pPr>
              <a:defRPr sz="1600"/>
            </a:lvl1pPr>
            <a:lvl2pP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399" y="1393824"/>
            <a:ext cx="4191001" cy="587375"/>
          </a:xfrm>
        </p:spPr>
        <p:txBody>
          <a:bodyPr anchor="b">
            <a:normAutofit/>
          </a:bodyPr>
          <a:lstStyle>
            <a:lvl1pPr marL="0" indent="0" algn="ctr">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399" y="2084825"/>
            <a:ext cx="4191000" cy="3858775"/>
          </a:xfrm>
        </p:spPr>
        <p:txBody>
          <a:bodyPr>
            <a:normAutofit/>
          </a:bodyPr>
          <a:lstStyle>
            <a:lvl1pPr>
              <a:defRPr sz="1600"/>
            </a:lvl1pPr>
            <a:lvl2pP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r>
              <a:rPr lang="en-US" dirty="0" smtClean="0"/>
              <a:t>Girl Talk Evaluation Research</a:t>
            </a:r>
          </a:p>
        </p:txBody>
      </p:sp>
      <p:sp>
        <p:nvSpPr>
          <p:cNvPr id="9" name="Slide Number Placeholder 8"/>
          <p:cNvSpPr>
            <a:spLocks noGrp="1"/>
          </p:cNvSpPr>
          <p:nvPr>
            <p:ph type="sldNum" sz="quarter" idx="12"/>
          </p:nvPr>
        </p:nvSpPr>
        <p:spPr/>
        <p:txBody>
          <a:bodyPr/>
          <a:lstStyle/>
          <a:p>
            <a:fld id="{C98917EB-C258-4235-B168-59FE0EE91E37}" type="slidenum">
              <a:rPr lang="en-US" smtClean="0"/>
              <a:pPr/>
              <a:t>‹#›</a:t>
            </a:fld>
            <a:endParaRPr lang="en-US"/>
          </a:p>
        </p:txBody>
      </p:sp>
      <p:pic>
        <p:nvPicPr>
          <p:cNvPr id="10" name="Picture 9" descr="Company Logo.JPG"/>
          <p:cNvPicPr>
            <a:picLocks noChangeAspect="1"/>
          </p:cNvPicPr>
          <p:nvPr userDrawn="1"/>
        </p:nvPicPr>
        <p:blipFill>
          <a:blip r:embed="rId2" cstate="print"/>
          <a:stretch>
            <a:fillRect/>
          </a:stretch>
        </p:blipFill>
        <p:spPr>
          <a:xfrm>
            <a:off x="228600" y="6172200"/>
            <a:ext cx="990600" cy="50482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Girl Talk Evaluation Research</a:t>
            </a:r>
          </a:p>
        </p:txBody>
      </p:sp>
      <p:sp>
        <p:nvSpPr>
          <p:cNvPr id="5" name="Slide Number Placeholder 4"/>
          <p:cNvSpPr>
            <a:spLocks noGrp="1"/>
          </p:cNvSpPr>
          <p:nvPr>
            <p:ph type="sldNum" sz="quarter" idx="12"/>
          </p:nvPr>
        </p:nvSpPr>
        <p:spPr/>
        <p:txBody>
          <a:bodyPr/>
          <a:lstStyle/>
          <a:p>
            <a:fld id="{C98917EB-C258-4235-B168-59FE0EE91E37}" type="slidenum">
              <a:rPr lang="en-US" smtClean="0"/>
              <a:pPr/>
              <a:t>‹#›</a:t>
            </a:fld>
            <a:endParaRPr lang="en-US"/>
          </a:p>
        </p:txBody>
      </p:sp>
      <p:pic>
        <p:nvPicPr>
          <p:cNvPr id="6" name="Picture 5" descr="Company Logo.JPG"/>
          <p:cNvPicPr>
            <a:picLocks noChangeAspect="1"/>
          </p:cNvPicPr>
          <p:nvPr userDrawn="1"/>
        </p:nvPicPr>
        <p:blipFill>
          <a:blip r:embed="rId2" cstate="print"/>
          <a:stretch>
            <a:fillRect/>
          </a:stretch>
        </p:blipFill>
        <p:spPr>
          <a:xfrm>
            <a:off x="228600" y="6172200"/>
            <a:ext cx="990600" cy="50482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Girl Talk Evaluation Research</a:t>
            </a:r>
          </a:p>
        </p:txBody>
      </p:sp>
      <p:sp>
        <p:nvSpPr>
          <p:cNvPr id="4" name="Slide Number Placeholder 3"/>
          <p:cNvSpPr>
            <a:spLocks noGrp="1"/>
          </p:cNvSpPr>
          <p:nvPr>
            <p:ph type="sldNum" sz="quarter" idx="12"/>
          </p:nvPr>
        </p:nvSpPr>
        <p:spPr/>
        <p:txBody>
          <a:bodyPr/>
          <a:lstStyle/>
          <a:p>
            <a:fld id="{C98917EB-C258-4235-B168-59FE0EE91E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686800" cy="9144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371600"/>
            <a:ext cx="8686800" cy="4571999"/>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1999" y="6172200"/>
            <a:ext cx="4109335" cy="457200"/>
          </a:xfrm>
          <a:prstGeom prst="rect">
            <a:avLst/>
          </a:prstGeom>
        </p:spPr>
        <p:txBody>
          <a:bodyPr vert="horz" lIns="0" tIns="0" rIns="0" bIns="0" rtlCol="0" anchor="ctr"/>
          <a:lstStyle>
            <a:lvl1pPr algn="r">
              <a:defRPr sz="800" b="0">
                <a:solidFill>
                  <a:sysClr val="windowText" lastClr="000000"/>
                </a:solidFill>
              </a:defRPr>
            </a:lvl1pPr>
          </a:lstStyle>
          <a:p>
            <a:r>
              <a:rPr lang="en-US" dirty="0" smtClean="0"/>
              <a:t>Girl Talk Evaluation Research</a:t>
            </a:r>
          </a:p>
        </p:txBody>
      </p:sp>
      <p:sp>
        <p:nvSpPr>
          <p:cNvPr id="6" name="Slide Number Placeholder 5"/>
          <p:cNvSpPr>
            <a:spLocks noGrp="1"/>
          </p:cNvSpPr>
          <p:nvPr>
            <p:ph type="sldNum" sz="quarter" idx="4"/>
          </p:nvPr>
        </p:nvSpPr>
        <p:spPr>
          <a:xfrm>
            <a:off x="8681334" y="6172200"/>
            <a:ext cx="234065" cy="457200"/>
          </a:xfrm>
          <a:prstGeom prst="rect">
            <a:avLst/>
          </a:prstGeom>
        </p:spPr>
        <p:txBody>
          <a:bodyPr vert="horz" lIns="0" tIns="0" rIns="0" bIns="0" rtlCol="0" anchor="ctr"/>
          <a:lstStyle>
            <a:lvl1pPr algn="r">
              <a:defRPr sz="800">
                <a:solidFill>
                  <a:schemeClr val="tx1"/>
                </a:solidFill>
              </a:defRPr>
            </a:lvl1pPr>
          </a:lstStyle>
          <a:p>
            <a:fld id="{C98917EB-C258-4235-B168-59FE0EE91E37}" type="slidenum">
              <a:rPr lang="en-US" smtClean="0"/>
              <a:pPr/>
              <a:t>‹#›</a:t>
            </a:fld>
            <a:endParaRPr lang="en-US" dirty="0"/>
          </a:p>
        </p:txBody>
      </p:sp>
      <p:pic>
        <p:nvPicPr>
          <p:cNvPr id="8" name="Picture 5" descr="tru circle logo - no shadow.png"/>
          <p:cNvPicPr>
            <a:picLocks noChangeAspect="1"/>
          </p:cNvPicPr>
          <p:nvPr/>
        </p:nvPicPr>
        <p:blipFill>
          <a:blip r:embed="rId10" cstate="screen"/>
          <a:srcRect/>
          <a:stretch>
            <a:fillRect/>
          </a:stretch>
        </p:blipFill>
        <p:spPr bwMode="auto">
          <a:xfrm>
            <a:off x="228600" y="6172200"/>
            <a:ext cx="457200"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2" r:id="rId5"/>
    <p:sldLayoutId id="2147483653" r:id="rId6"/>
    <p:sldLayoutId id="2147483654" r:id="rId7"/>
    <p:sldLayoutId id="2147483655" r:id="rId8"/>
  </p:sldLayoutIdLst>
  <p:hf hdr="0" dt="0"/>
  <p:txStyles>
    <p:titleStyle>
      <a:lvl1pPr algn="l" defTabSz="9144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914400" rtl="0" eaLnBrk="1" latinLnBrk="0" hangingPunct="1">
        <a:spcBef>
          <a:spcPts val="800"/>
        </a:spcBef>
        <a:buClr>
          <a:schemeClr val="accent6"/>
        </a:buClr>
        <a:buFont typeface="Franklin Gothic Book" pitchFamily="34" charset="0"/>
        <a:buChar char="&gt;"/>
        <a:defRPr sz="1800" kern="1200">
          <a:solidFill>
            <a:schemeClr val="tx1"/>
          </a:solidFill>
          <a:latin typeface="+mn-lt"/>
          <a:ea typeface="+mn-ea"/>
          <a:cs typeface="+mn-cs"/>
        </a:defRPr>
      </a:lvl1pPr>
      <a:lvl2pPr marL="742950" indent="-285750" algn="l" defTabSz="914400" rtl="0" eaLnBrk="1" latinLnBrk="0" hangingPunct="1">
        <a:spcBef>
          <a:spcPts val="800"/>
        </a:spcBef>
        <a:buClr>
          <a:schemeClr val="accent6"/>
        </a:buClr>
        <a:buFont typeface="Franklin Gothic Book" pitchFamily="34" charset="0"/>
        <a:buChar char="&gt;"/>
        <a:defRPr sz="1600" kern="1200">
          <a:solidFill>
            <a:schemeClr val="tx1"/>
          </a:solidFill>
          <a:latin typeface="+mn-lt"/>
          <a:ea typeface="+mn-ea"/>
          <a:cs typeface="+mn-cs"/>
        </a:defRPr>
      </a:lvl2pPr>
      <a:lvl3pPr marL="1143000" indent="-228600" algn="l" defTabSz="914400" rtl="0" eaLnBrk="1" latinLnBrk="0" hangingPunct="1">
        <a:spcBef>
          <a:spcPts val="800"/>
        </a:spcBef>
        <a:buClr>
          <a:schemeClr val="accent6"/>
        </a:buClr>
        <a:buFont typeface="Franklin Gothic Book" pitchFamily="34" charset="0"/>
        <a:buChar char="&gt;"/>
        <a:defRPr sz="1400" kern="1200">
          <a:solidFill>
            <a:schemeClr val="tx1"/>
          </a:solidFill>
          <a:latin typeface="+mn-lt"/>
          <a:ea typeface="+mn-ea"/>
          <a:cs typeface="+mn-cs"/>
        </a:defRPr>
      </a:lvl3pPr>
      <a:lvl4pPr marL="1600200" indent="-228600" algn="l" defTabSz="914400" rtl="0" eaLnBrk="1" latinLnBrk="0" hangingPunct="1">
        <a:spcBef>
          <a:spcPts val="800"/>
        </a:spcBef>
        <a:buClr>
          <a:schemeClr val="accent6"/>
        </a:buClr>
        <a:buFont typeface="Franklin Gothic Book" pitchFamily="34" charset="0"/>
        <a:buChar char="&gt;"/>
        <a:defRPr sz="1400" kern="1200">
          <a:solidFill>
            <a:schemeClr val="tx1"/>
          </a:solidFill>
          <a:latin typeface="+mn-lt"/>
          <a:ea typeface="+mn-ea"/>
          <a:cs typeface="+mn-cs"/>
        </a:defRPr>
      </a:lvl4pPr>
      <a:lvl5pPr marL="2057400" indent="-228600" algn="l" defTabSz="914400" rtl="0" eaLnBrk="1" latinLnBrk="0" hangingPunct="1">
        <a:spcBef>
          <a:spcPts val="800"/>
        </a:spcBef>
        <a:buClr>
          <a:schemeClr val="accent6"/>
        </a:buClr>
        <a:buFont typeface="Franklin Gothic Book" pitchFamily="34" charset="0"/>
        <a:buChar char="&g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57138" cy="6100549"/>
          </a:xfrm>
          <a:prstGeom prst="rect">
            <a:avLst/>
          </a:prstGeom>
          <a:noFill/>
          <a:ln w="9525">
            <a:noFill/>
            <a:miter lim="800000"/>
            <a:headEnd/>
            <a:tailEnd/>
          </a:ln>
        </p:spPr>
      </p:pic>
      <p:sp>
        <p:nvSpPr>
          <p:cNvPr id="13315" name="Subtitle 6"/>
          <p:cNvSpPr>
            <a:spLocks noGrp="1"/>
          </p:cNvSpPr>
          <p:nvPr>
            <p:ph type="subTitle" idx="1"/>
          </p:nvPr>
        </p:nvSpPr>
        <p:spPr>
          <a:xfrm>
            <a:off x="228600" y="1691639"/>
            <a:ext cx="1600200" cy="640081"/>
          </a:xfrm>
          <a:solidFill>
            <a:schemeClr val="tx1">
              <a:alpha val="30000"/>
            </a:schemeClr>
          </a:solidFill>
          <a:ln>
            <a:noFill/>
          </a:ln>
          <a:effectLst>
            <a:outerShdw blurRad="50800" dist="38100" dir="5400000" algn="t" rotWithShape="0">
              <a:prstClr val="black">
                <a:alpha val="40000"/>
              </a:prstClr>
            </a:outerShdw>
          </a:effectLst>
        </p:spPr>
        <p:txBody>
          <a:bodyPr/>
          <a:lstStyle/>
          <a:p>
            <a:r>
              <a:rPr lang="en-US" dirty="0" smtClean="0">
                <a:solidFill>
                  <a:schemeClr val="bg1"/>
                </a:solidFill>
              </a:rPr>
              <a:t>Century Council</a:t>
            </a:r>
          </a:p>
          <a:p>
            <a:r>
              <a:rPr lang="en-US" dirty="0" smtClean="0">
                <a:solidFill>
                  <a:schemeClr val="bg1"/>
                </a:solidFill>
              </a:rPr>
              <a:t>July 2013</a:t>
            </a:r>
          </a:p>
        </p:txBody>
      </p:sp>
      <p:sp>
        <p:nvSpPr>
          <p:cNvPr id="6" name="Footer Placeholder 5"/>
          <p:cNvSpPr>
            <a:spLocks noGrp="1"/>
          </p:cNvSpPr>
          <p:nvPr>
            <p:ph type="ftr" sz="quarter" idx="11"/>
          </p:nvPr>
        </p:nvSpPr>
        <p:spPr/>
        <p:txBody>
          <a:bodyPr/>
          <a:lstStyle/>
          <a:p>
            <a:r>
              <a:rPr lang="en-US" dirty="0" smtClean="0"/>
              <a:t>Girl Talk Program Evaluation Research Report</a:t>
            </a:r>
            <a:endParaRPr lang="en-US" dirty="0"/>
          </a:p>
        </p:txBody>
      </p:sp>
      <p:sp>
        <p:nvSpPr>
          <p:cNvPr id="9" name="Subtitle 6"/>
          <p:cNvSpPr txBox="1">
            <a:spLocks/>
          </p:cNvSpPr>
          <p:nvPr/>
        </p:nvSpPr>
        <p:spPr>
          <a:xfrm>
            <a:off x="228599" y="228600"/>
            <a:ext cx="3565525" cy="1143000"/>
          </a:xfrm>
          <a:prstGeom prst="rect">
            <a:avLst/>
          </a:prstGeom>
          <a:solidFill>
            <a:schemeClr val="tx1">
              <a:alpha val="30000"/>
            </a:schemeClr>
          </a:solidFill>
          <a:ln>
            <a:noFill/>
          </a:ln>
          <a:effectLst>
            <a:outerShdw blurRad="50800" dist="38100" dir="5400000" algn="t" rotWithShape="0">
              <a:prstClr val="black">
                <a:alpha val="40000"/>
              </a:prstClr>
            </a:outerShdw>
          </a:effectLst>
        </p:spPr>
        <p:txBody>
          <a:bodyPr vert="horz" lIns="0" tIns="0" rIns="0" bIns="0" rtlCol="0" anchor="t">
            <a:normAutofit/>
          </a:bodyPr>
          <a:lstStyle/>
          <a:p>
            <a:pPr lvl="0">
              <a:spcBef>
                <a:spcPts val="600"/>
              </a:spcBef>
              <a:buClr>
                <a:schemeClr val="accent6"/>
              </a:buClr>
            </a:pPr>
            <a:r>
              <a:rPr lang="en-GB" sz="2400" b="1" dirty="0" smtClean="0">
                <a:solidFill>
                  <a:prstClr val="white"/>
                </a:solidFill>
                <a:ea typeface="+mj-ea"/>
                <a:cs typeface="+mj-cs"/>
              </a:rPr>
              <a:t>Girl Talk </a:t>
            </a:r>
            <a:br>
              <a:rPr lang="en-GB" sz="2400" b="1" dirty="0" smtClean="0">
                <a:solidFill>
                  <a:prstClr val="white"/>
                </a:solidFill>
                <a:ea typeface="+mj-ea"/>
                <a:cs typeface="+mj-cs"/>
              </a:rPr>
            </a:br>
            <a:r>
              <a:rPr lang="en-GB" sz="2400" b="1" dirty="0" smtClean="0">
                <a:solidFill>
                  <a:prstClr val="white"/>
                </a:solidFill>
                <a:ea typeface="+mj-ea"/>
                <a:cs typeface="+mj-cs"/>
              </a:rPr>
              <a:t>Program Evaluation </a:t>
            </a:r>
            <a:br>
              <a:rPr lang="en-GB" sz="2400" b="1" dirty="0" smtClean="0">
                <a:solidFill>
                  <a:prstClr val="white"/>
                </a:solidFill>
                <a:ea typeface="+mj-ea"/>
                <a:cs typeface="+mj-cs"/>
              </a:rPr>
            </a:br>
            <a:r>
              <a:rPr lang="en-GB" sz="2400" b="1" dirty="0" smtClean="0">
                <a:solidFill>
                  <a:prstClr val="white"/>
                </a:solidFill>
                <a:ea typeface="+mj-ea"/>
                <a:cs typeface="+mj-cs"/>
              </a:rPr>
              <a:t>Research Report</a:t>
            </a:r>
            <a:endParaRPr kumimoji="0" lang="en-US" sz="1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b10069478be-001.JPG"/>
          <p:cNvPicPr>
            <a:picLocks noChangeAspect="1"/>
          </p:cNvPicPr>
          <p:nvPr/>
        </p:nvPicPr>
        <p:blipFill>
          <a:blip r:embed="rId2" cstate="screen"/>
          <a:srcRect/>
          <a:stretch>
            <a:fillRect/>
          </a:stretch>
        </p:blipFill>
        <p:spPr>
          <a:xfrm>
            <a:off x="0" y="0"/>
            <a:ext cx="9144000" cy="6858000"/>
          </a:xfrm>
          <a:prstGeom prst="rect">
            <a:avLst/>
          </a:prstGeom>
        </p:spPr>
      </p:pic>
      <p:sp>
        <p:nvSpPr>
          <p:cNvPr id="2" name="Title 1"/>
          <p:cNvSpPr>
            <a:spLocks noGrp="1"/>
          </p:cNvSpPr>
          <p:nvPr>
            <p:ph type="title"/>
          </p:nvPr>
        </p:nvSpPr>
        <p:spPr>
          <a:xfrm>
            <a:off x="228600" y="228600"/>
            <a:ext cx="8686800" cy="914400"/>
          </a:xfrm>
          <a:solidFill>
            <a:schemeClr val="bg1">
              <a:alpha val="50000"/>
            </a:schemeClr>
          </a:solidFill>
        </p:spPr>
        <p:txBody>
          <a:bodyPr>
            <a:normAutofit fontScale="90000"/>
          </a:bodyPr>
          <a:lstStyle/>
          <a:p>
            <a:r>
              <a:rPr lang="en-US" sz="2200" dirty="0" smtClean="0"/>
              <a:t>Yet, high school leaders claim to benefit from the program as much as middle school participants do; older leaders find the most benefit in the program</a:t>
            </a:r>
            <a:endParaRPr lang="en-US" sz="2200" dirty="0"/>
          </a:p>
        </p:txBody>
      </p:sp>
      <p:sp>
        <p:nvSpPr>
          <p:cNvPr id="3" name="Content Placeholder 2"/>
          <p:cNvSpPr>
            <a:spLocks noGrp="1"/>
          </p:cNvSpPr>
          <p:nvPr>
            <p:ph idx="1"/>
          </p:nvPr>
        </p:nvSpPr>
        <p:spPr>
          <a:xfrm>
            <a:off x="228600" y="1371600"/>
            <a:ext cx="2514600" cy="4571999"/>
          </a:xfrm>
        </p:spPr>
        <p:txBody>
          <a:bodyPr>
            <a:normAutofit/>
          </a:bodyPr>
          <a:lstStyle/>
          <a:p>
            <a:pPr marL="0" indent="0">
              <a:spcBef>
                <a:spcPts val="1200"/>
              </a:spcBef>
              <a:buNone/>
            </a:pPr>
            <a:r>
              <a:rPr lang="en-US" sz="4400" dirty="0" smtClean="0"/>
              <a:t>70%</a:t>
            </a:r>
            <a:r>
              <a:rPr lang="en-US" sz="1400" dirty="0" smtClean="0"/>
              <a:t/>
            </a:r>
            <a:br>
              <a:rPr lang="en-US" sz="1400" dirty="0" smtClean="0"/>
            </a:br>
            <a:r>
              <a:rPr lang="en-US" sz="1600" dirty="0" smtClean="0"/>
              <a:t>of high school leaders say the Girl Talk program has helped them develop skills for a successful future</a:t>
            </a:r>
          </a:p>
          <a:p>
            <a:pPr marL="0" indent="0">
              <a:spcBef>
                <a:spcPts val="1200"/>
              </a:spcBef>
              <a:buNone/>
            </a:pPr>
            <a:r>
              <a:rPr lang="en-US" sz="1400" i="1" dirty="0" smtClean="0"/>
              <a:t>(8-10 rating on a 1-10 scale*)</a:t>
            </a:r>
            <a:endParaRPr lang="en-US" sz="1200" i="1" dirty="0" smtClean="0"/>
          </a:p>
          <a:p>
            <a:pPr marL="0" indent="0">
              <a:spcBef>
                <a:spcPts val="1200"/>
              </a:spcBef>
              <a:buNone/>
            </a:pPr>
            <a:r>
              <a:rPr lang="en-US" sz="4400" dirty="0" smtClean="0"/>
              <a:t>Only 5%</a:t>
            </a:r>
            <a:r>
              <a:rPr lang="en-US" sz="1400" dirty="0" smtClean="0"/>
              <a:t/>
            </a:r>
            <a:br>
              <a:rPr lang="en-US" sz="1400" dirty="0" smtClean="0"/>
            </a:br>
            <a:r>
              <a:rPr lang="en-US" sz="1600" dirty="0" smtClean="0"/>
              <a:t>of high school leaders say the program is not helpful</a:t>
            </a:r>
          </a:p>
          <a:p>
            <a:pPr marL="0" indent="0">
              <a:spcBef>
                <a:spcPts val="1200"/>
              </a:spcBef>
              <a:buNone/>
            </a:pPr>
            <a:r>
              <a:rPr lang="en-US" sz="1400" i="1" dirty="0" smtClean="0"/>
              <a:t>(1-3 rating on a 1-10 scale*)</a:t>
            </a:r>
            <a:endParaRPr lang="en-US" sz="1200" i="1" dirty="0" smtClean="0"/>
          </a:p>
        </p:txBody>
      </p:sp>
      <p:sp>
        <p:nvSpPr>
          <p:cNvPr id="14" name="TextBox 13"/>
          <p:cNvSpPr txBox="1"/>
          <p:nvPr/>
        </p:nvSpPr>
        <p:spPr>
          <a:xfrm>
            <a:off x="228600" y="59323"/>
            <a:ext cx="3063240" cy="153888"/>
          </a:xfrm>
          <a:prstGeom prst="rect">
            <a:avLst/>
          </a:prstGeom>
          <a:noFill/>
        </p:spPr>
        <p:txBody>
          <a:bodyPr wrap="square" lIns="0" tIns="0" rIns="0" bIns="0" rtlCol="0">
            <a:spAutoFit/>
          </a:bodyPr>
          <a:lstStyle/>
          <a:p>
            <a:r>
              <a:rPr lang="en-US" sz="1000" dirty="0" smtClean="0">
                <a:solidFill>
                  <a:schemeClr val="bg1"/>
                </a:solidFill>
              </a:rPr>
              <a:t>Detailed Findings</a:t>
            </a:r>
            <a:endParaRPr lang="en-US" sz="1000" dirty="0">
              <a:solidFill>
                <a:schemeClr val="bg1"/>
              </a:solidFill>
            </a:endParaRPr>
          </a:p>
        </p:txBody>
      </p:sp>
      <p:sp>
        <p:nvSpPr>
          <p:cNvPr id="13" name="Rectangle 12"/>
          <p:cNvSpPr/>
          <p:nvPr/>
        </p:nvSpPr>
        <p:spPr>
          <a:xfrm>
            <a:off x="2103120" y="1457682"/>
            <a:ext cx="1371600" cy="553998"/>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spAutoFit/>
          </a:bodyPr>
          <a:lstStyle/>
          <a:p>
            <a:r>
              <a:rPr lang="da-DK" sz="1200" dirty="0" smtClean="0"/>
              <a:t>82% AGES 17-18</a:t>
            </a:r>
          </a:p>
          <a:p>
            <a:r>
              <a:rPr lang="da-DK" sz="1200" dirty="0" smtClean="0"/>
              <a:t>60% AGES 14-16</a:t>
            </a:r>
            <a:endParaRPr lang="en-US" sz="1100" dirty="0"/>
          </a:p>
        </p:txBody>
      </p:sp>
      <p:cxnSp>
        <p:nvCxnSpPr>
          <p:cNvPr id="15" name="Straight Arrow Connector 14"/>
          <p:cNvCxnSpPr>
            <a:stCxn id="13" idx="1"/>
          </p:cNvCxnSpPr>
          <p:nvPr/>
        </p:nvCxnSpPr>
        <p:spPr>
          <a:xfrm flipH="1">
            <a:off x="1463040" y="1734681"/>
            <a:ext cx="640080" cy="2679"/>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6"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10</a:t>
            </a:fld>
            <a:endParaRPr lang="en-US" dirty="0"/>
          </a:p>
        </p:txBody>
      </p:sp>
      <p:sp>
        <p:nvSpPr>
          <p:cNvPr id="17"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
        <p:nvSpPr>
          <p:cNvPr id="18" name="TextBox 17"/>
          <p:cNvSpPr txBox="1"/>
          <p:nvPr/>
        </p:nvSpPr>
        <p:spPr>
          <a:xfrm>
            <a:off x="228600" y="5317907"/>
            <a:ext cx="1783080" cy="646331"/>
          </a:xfrm>
          <a:prstGeom prst="rect">
            <a:avLst/>
          </a:prstGeom>
          <a:noFill/>
        </p:spPr>
        <p:txBody>
          <a:bodyPr wrap="square" rtlCol="0">
            <a:spAutoFit/>
          </a:bodyPr>
          <a:lstStyle/>
          <a:p>
            <a:r>
              <a:rPr lang="en-US" sz="1200" dirty="0" smtClean="0"/>
              <a:t>*1-10 SCALE WHERE 1=NOT AT ALL HELPFUL AND 10=VERY HELPFUL</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32520" cy="914400"/>
          </a:xfrm>
        </p:spPr>
        <p:txBody>
          <a:bodyPr>
            <a:normAutofit/>
          </a:bodyPr>
          <a:lstStyle/>
          <a:p>
            <a:r>
              <a:rPr lang="en-US" sz="2400" dirty="0" smtClean="0"/>
              <a:t>Being a Girl Talk leader has boosted their own self-esteem and equipped them with skills for success</a:t>
            </a:r>
            <a:endParaRPr lang="en-US" sz="2400" dirty="0"/>
          </a:p>
        </p:txBody>
      </p:sp>
      <p:graphicFrame>
        <p:nvGraphicFramePr>
          <p:cNvPr id="5" name="Content Placeholder 11"/>
          <p:cNvGraphicFramePr>
            <a:graphicFrameLocks/>
          </p:cNvGraphicFramePr>
          <p:nvPr/>
        </p:nvGraphicFramePr>
        <p:xfrm>
          <a:off x="228599" y="3337560"/>
          <a:ext cx="8683625" cy="2194560"/>
        </p:xfrm>
        <a:graphic>
          <a:graphicData uri="http://schemas.openxmlformats.org/drawingml/2006/table">
            <a:tbl>
              <a:tblPr firstRow="1" bandRow="1">
                <a:tableStyleId>{5C22544A-7EE6-4342-B048-85BDC9FD1C3A}</a:tableStyleId>
              </a:tblPr>
              <a:tblGrid>
                <a:gridCol w="6743666"/>
                <a:gridCol w="1939959"/>
              </a:tblGrid>
              <a:tr h="158791">
                <a:tc>
                  <a:txBody>
                    <a:bodyPr/>
                    <a:lstStyle/>
                    <a:p>
                      <a:pPr algn="l"/>
                      <a:r>
                        <a:rPr lang="en-US" sz="1400" b="0" dirty="0" smtClean="0">
                          <a:solidFill>
                            <a:schemeClr val="tx1"/>
                          </a:solidFill>
                        </a:rPr>
                        <a:t>% </a:t>
                      </a:r>
                      <a:r>
                        <a:rPr lang="en-US" sz="1400" b="0" baseline="0" dirty="0" smtClean="0">
                          <a:solidFill>
                            <a:schemeClr val="tx1"/>
                          </a:solidFill>
                        </a:rPr>
                        <a:t>WHO AGREE* THAT PARTICIPATING AS A GIRL TALK LEADER HAS…</a:t>
                      </a:r>
                      <a:endParaRPr lang="en-US" sz="1400" b="0" dirty="0">
                        <a:solidFill>
                          <a:schemeClr val="tx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400" b="0" kern="1200" dirty="0" smtClean="0">
                          <a:solidFill>
                            <a:schemeClr val="tx1"/>
                          </a:solidFill>
                          <a:latin typeface="+mn-lt"/>
                          <a:ea typeface="+mn-ea"/>
                          <a:cs typeface="+mn-cs"/>
                        </a:rPr>
                        <a:t>HIGH SCHOOL LEADERS</a:t>
                      </a:r>
                      <a:endParaRPr lang="en-US" sz="1400" b="0" kern="1200" dirty="0">
                        <a:solidFill>
                          <a:schemeClr val="tx1"/>
                        </a:solidFill>
                        <a:latin typeface="+mn-lt"/>
                        <a:ea typeface="+mn-ea"/>
                        <a:cs typeface="+mn-cs"/>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r>
              <a:tr h="177472">
                <a:tc>
                  <a:txBody>
                    <a:bodyPr/>
                    <a:lstStyle/>
                    <a:p>
                      <a:pPr algn="l"/>
                      <a:r>
                        <a:rPr lang="en-US" sz="1400" b="0" dirty="0" smtClean="0">
                          <a:solidFill>
                            <a:schemeClr val="tx1"/>
                          </a:solidFill>
                        </a:rPr>
                        <a:t>Helped</a:t>
                      </a:r>
                      <a:r>
                        <a:rPr lang="en-US" sz="1400" b="0" baseline="0" dirty="0" smtClean="0">
                          <a:solidFill>
                            <a:schemeClr val="tx1"/>
                          </a:solidFill>
                        </a:rPr>
                        <a:t> me feel more comfortable speaking in front of people</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95</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Helped me develop strong leadership skills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93</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Increased my self-confidence/self-esteem</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92</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Increased my interpersonal skills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91</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Increased my organization skills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83</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bl>
          </a:graphicData>
        </a:graphic>
      </p:graphicFrame>
      <p:sp>
        <p:nvSpPr>
          <p:cNvPr id="12" name="TextBox 11"/>
          <p:cNvSpPr txBox="1"/>
          <p:nvPr/>
        </p:nvSpPr>
        <p:spPr>
          <a:xfrm>
            <a:off x="228600" y="59323"/>
            <a:ext cx="3063240" cy="153888"/>
          </a:xfrm>
          <a:prstGeom prst="rect">
            <a:avLst/>
          </a:prstGeom>
          <a:noFill/>
        </p:spPr>
        <p:txBody>
          <a:bodyPr wrap="square" lIns="0" tIns="0" rIns="0" bIns="0" rtlCol="0">
            <a:spAutoFit/>
          </a:bodyPr>
          <a:lstStyle/>
          <a:p>
            <a:r>
              <a:rPr lang="en-US" sz="1000" dirty="0" smtClean="0"/>
              <a:t>Detailed Findings</a:t>
            </a:r>
            <a:endParaRPr lang="en-US" sz="1000" dirty="0"/>
          </a:p>
        </p:txBody>
      </p:sp>
      <p:sp>
        <p:nvSpPr>
          <p:cNvPr id="13" name="TextBox 12"/>
          <p:cNvSpPr txBox="1"/>
          <p:nvPr/>
        </p:nvSpPr>
        <p:spPr>
          <a:xfrm>
            <a:off x="182880" y="5529441"/>
            <a:ext cx="5029200" cy="276999"/>
          </a:xfrm>
          <a:prstGeom prst="rect">
            <a:avLst/>
          </a:prstGeom>
          <a:noFill/>
        </p:spPr>
        <p:txBody>
          <a:bodyPr wrap="square" rtlCol="0">
            <a:spAutoFit/>
          </a:bodyPr>
          <a:lstStyle/>
          <a:p>
            <a:r>
              <a:rPr lang="en-US" sz="1200" dirty="0" smtClean="0"/>
              <a:t>*TOP 2 BOX – SOMEWHAT OR STRONGLY AGREE</a:t>
            </a:r>
            <a:endParaRPr lang="en-US" sz="1200" dirty="0"/>
          </a:p>
        </p:txBody>
      </p:sp>
      <p:sp>
        <p:nvSpPr>
          <p:cNvPr id="14" name="Rectangular Callout 13"/>
          <p:cNvSpPr/>
          <p:nvPr/>
        </p:nvSpPr>
        <p:spPr>
          <a:xfrm>
            <a:off x="228600" y="1371600"/>
            <a:ext cx="4434840" cy="1463040"/>
          </a:xfrm>
          <a:prstGeom prst="wedgeRectCallout">
            <a:avLst>
              <a:gd name="adj1" fmla="val -22222"/>
              <a:gd name="adj2" fmla="val 71759"/>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spcBef>
                <a:spcPts val="600"/>
              </a:spcBef>
            </a:pPr>
            <a:r>
              <a:rPr lang="en-US" sz="1600" b="1" dirty="0" smtClean="0"/>
              <a:t>I am learning many valuable skills as a Girl Talk leader</a:t>
            </a:r>
          </a:p>
          <a:p>
            <a:pPr>
              <a:spcBef>
                <a:spcPts val="600"/>
              </a:spcBef>
            </a:pPr>
            <a:r>
              <a:rPr lang="en-US" sz="1400" dirty="0" smtClean="0"/>
              <a:t>93% HIGH SCHOOL LEADERS</a:t>
            </a:r>
          </a:p>
          <a:p>
            <a:pPr>
              <a:spcBef>
                <a:spcPts val="600"/>
              </a:spcBef>
            </a:pPr>
            <a:r>
              <a:rPr lang="en-US" sz="1200" dirty="0" smtClean="0"/>
              <a:t>98% AGES 17-18</a:t>
            </a:r>
          </a:p>
          <a:p>
            <a:r>
              <a:rPr lang="en-US" sz="1200" dirty="0" smtClean="0"/>
              <a:t>88% AGES 14-16</a:t>
            </a:r>
          </a:p>
        </p:txBody>
      </p:sp>
      <p:sp>
        <p:nvSpPr>
          <p:cNvPr id="15" name="Rectangle 14"/>
          <p:cNvSpPr/>
          <p:nvPr/>
        </p:nvSpPr>
        <p:spPr>
          <a:xfrm>
            <a:off x="3246120" y="5801082"/>
            <a:ext cx="1371600" cy="553998"/>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spAutoFit/>
          </a:bodyPr>
          <a:lstStyle/>
          <a:p>
            <a:r>
              <a:rPr lang="da-DK" sz="1200" dirty="0" smtClean="0"/>
              <a:t>98% AGES 17-18</a:t>
            </a:r>
          </a:p>
          <a:p>
            <a:r>
              <a:rPr lang="da-DK" sz="1200" dirty="0" smtClean="0"/>
              <a:t>87% AGES 14-16</a:t>
            </a:r>
            <a:endParaRPr lang="en-US" sz="1100" dirty="0"/>
          </a:p>
        </p:txBody>
      </p:sp>
      <p:cxnSp>
        <p:nvCxnSpPr>
          <p:cNvPr id="16" name="Straight Arrow Connector 15"/>
          <p:cNvCxnSpPr/>
          <p:nvPr/>
        </p:nvCxnSpPr>
        <p:spPr>
          <a:xfrm flipV="1">
            <a:off x="4297680" y="4663440"/>
            <a:ext cx="0" cy="123444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709160" y="5801082"/>
            <a:ext cx="1371600" cy="553998"/>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spAutoFit/>
          </a:bodyPr>
          <a:lstStyle/>
          <a:p>
            <a:r>
              <a:rPr lang="da-DK" sz="1200" dirty="0" smtClean="0"/>
              <a:t>91% AGES 17-18</a:t>
            </a:r>
          </a:p>
          <a:p>
            <a:r>
              <a:rPr lang="da-DK" sz="1200" dirty="0" smtClean="0"/>
              <a:t>77% AGES 14-16</a:t>
            </a:r>
            <a:endParaRPr lang="en-US" sz="1100" dirty="0"/>
          </a:p>
        </p:txBody>
      </p:sp>
      <p:cxnSp>
        <p:nvCxnSpPr>
          <p:cNvPr id="18" name="Straight Arrow Connector 17"/>
          <p:cNvCxnSpPr/>
          <p:nvPr/>
        </p:nvCxnSpPr>
        <p:spPr>
          <a:xfrm flipV="1">
            <a:off x="5760720" y="5349240"/>
            <a:ext cx="0" cy="4572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9"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11</a:t>
            </a:fld>
            <a:endParaRPr lang="en-US" dirty="0"/>
          </a:p>
        </p:txBody>
      </p:sp>
      <p:sp>
        <p:nvSpPr>
          <p:cNvPr id="20"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4889" r="6223"/>
          <a:stretch>
            <a:fillRect/>
          </a:stretch>
        </p:blipFill>
        <p:spPr bwMode="auto">
          <a:xfrm>
            <a:off x="0" y="0"/>
            <a:ext cx="9144000" cy="6853270"/>
          </a:xfrm>
          <a:prstGeom prst="rect">
            <a:avLst/>
          </a:prstGeom>
          <a:noFill/>
          <a:ln w="9525">
            <a:noFill/>
            <a:miter lim="800000"/>
            <a:headEnd/>
            <a:tailEnd/>
          </a:ln>
        </p:spPr>
      </p:pic>
      <p:sp>
        <p:nvSpPr>
          <p:cNvPr id="2" name="Title 1"/>
          <p:cNvSpPr>
            <a:spLocks noGrp="1"/>
          </p:cNvSpPr>
          <p:nvPr>
            <p:ph type="title"/>
          </p:nvPr>
        </p:nvSpPr>
        <p:spPr>
          <a:xfrm>
            <a:off x="228600" y="228600"/>
            <a:ext cx="6035040" cy="914400"/>
          </a:xfrm>
        </p:spPr>
        <p:txBody>
          <a:bodyPr>
            <a:normAutofit/>
          </a:bodyPr>
          <a:lstStyle/>
          <a:p>
            <a:r>
              <a:rPr lang="en-US" sz="2400" dirty="0" smtClean="0">
                <a:solidFill>
                  <a:schemeClr val="bg1"/>
                </a:solidFill>
              </a:rPr>
              <a:t>They enjoy feeling as though they are making a difference in someone’s life</a:t>
            </a:r>
            <a:endParaRPr lang="en-US" sz="2400" dirty="0">
              <a:solidFill>
                <a:schemeClr val="bg1"/>
              </a:solidFill>
            </a:endParaRPr>
          </a:p>
        </p:txBody>
      </p:sp>
      <p:sp>
        <p:nvSpPr>
          <p:cNvPr id="18" name="TextBox 17"/>
          <p:cNvSpPr txBox="1"/>
          <p:nvPr/>
        </p:nvSpPr>
        <p:spPr>
          <a:xfrm>
            <a:off x="228600" y="59323"/>
            <a:ext cx="3063240" cy="153888"/>
          </a:xfrm>
          <a:prstGeom prst="rect">
            <a:avLst/>
          </a:prstGeom>
          <a:noFill/>
        </p:spPr>
        <p:txBody>
          <a:bodyPr wrap="square" lIns="0" tIns="0" rIns="0" bIns="0" rtlCol="0">
            <a:spAutoFit/>
          </a:bodyPr>
          <a:lstStyle/>
          <a:p>
            <a:r>
              <a:rPr lang="en-US" sz="1000" dirty="0" smtClean="0">
                <a:solidFill>
                  <a:schemeClr val="bg1"/>
                </a:solidFill>
              </a:rPr>
              <a:t>Detailed Findings</a:t>
            </a:r>
            <a:endParaRPr lang="en-US" sz="1000" dirty="0">
              <a:solidFill>
                <a:schemeClr val="bg1"/>
              </a:solidFill>
            </a:endParaRPr>
          </a:p>
        </p:txBody>
      </p:sp>
      <p:sp>
        <p:nvSpPr>
          <p:cNvPr id="14" name="Rectangular Callout 13"/>
          <p:cNvSpPr/>
          <p:nvPr/>
        </p:nvSpPr>
        <p:spPr>
          <a:xfrm>
            <a:off x="320040" y="4023360"/>
            <a:ext cx="2103120" cy="1097280"/>
          </a:xfrm>
          <a:prstGeom prst="wedgeRectCallou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spcBef>
                <a:spcPts val="300"/>
              </a:spcBef>
            </a:pPr>
            <a:r>
              <a:rPr lang="en-US" sz="1600" b="1" dirty="0" smtClean="0"/>
              <a:t>I enjoy my role as a Girl Talk leader</a:t>
            </a:r>
          </a:p>
          <a:p>
            <a:pPr>
              <a:spcBef>
                <a:spcPts val="300"/>
              </a:spcBef>
            </a:pPr>
            <a:r>
              <a:rPr lang="en-US" sz="1400" dirty="0" smtClean="0"/>
              <a:t>96% HIGH SCHOOL LEADERS</a:t>
            </a:r>
          </a:p>
        </p:txBody>
      </p:sp>
      <p:sp>
        <p:nvSpPr>
          <p:cNvPr id="15" name="Rectangular Callout 14"/>
          <p:cNvSpPr/>
          <p:nvPr/>
        </p:nvSpPr>
        <p:spPr>
          <a:xfrm>
            <a:off x="3429000" y="4754880"/>
            <a:ext cx="2103120" cy="1600200"/>
          </a:xfrm>
          <a:prstGeom prst="wedgeRectCallou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spcBef>
                <a:spcPts val="300"/>
              </a:spcBef>
            </a:pPr>
            <a:r>
              <a:rPr lang="en-US" sz="1600" b="1" dirty="0" smtClean="0"/>
              <a:t>I benefit from my role as a Girl Talk leader just as much as the participants do</a:t>
            </a:r>
          </a:p>
          <a:p>
            <a:pPr>
              <a:spcBef>
                <a:spcPts val="300"/>
              </a:spcBef>
            </a:pPr>
            <a:r>
              <a:rPr lang="en-US" sz="1400" dirty="0" smtClean="0"/>
              <a:t>94% HIGH SCHOOL LEADERS</a:t>
            </a:r>
          </a:p>
        </p:txBody>
      </p:sp>
      <p:sp>
        <p:nvSpPr>
          <p:cNvPr id="16" name="Rectangular Callout 15"/>
          <p:cNvSpPr/>
          <p:nvPr/>
        </p:nvSpPr>
        <p:spPr>
          <a:xfrm>
            <a:off x="6675120" y="3749040"/>
            <a:ext cx="2103120" cy="2103120"/>
          </a:xfrm>
          <a:prstGeom prst="wedgeRectCallou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spcBef>
                <a:spcPts val="300"/>
              </a:spcBef>
            </a:pPr>
            <a:r>
              <a:rPr lang="en-US" sz="1600" b="1" dirty="0" smtClean="0"/>
              <a:t>Participating as a Girl Talk leader helps me feel as though I am making a positive  difference in someone else’s life</a:t>
            </a:r>
          </a:p>
          <a:p>
            <a:pPr>
              <a:spcBef>
                <a:spcPts val="300"/>
              </a:spcBef>
            </a:pPr>
            <a:r>
              <a:rPr lang="en-US" sz="1400" dirty="0" smtClean="0"/>
              <a:t>94% HIGH SCHOOL LEADERS</a:t>
            </a:r>
          </a:p>
        </p:txBody>
      </p:sp>
      <p:sp>
        <p:nvSpPr>
          <p:cNvPr id="12"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12</a:t>
            </a:fld>
            <a:endParaRPr lang="en-US" dirty="0"/>
          </a:p>
        </p:txBody>
      </p:sp>
      <p:sp>
        <p:nvSpPr>
          <p:cNvPr id="13"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b="3006"/>
          <a:stretch>
            <a:fillRect/>
          </a:stretch>
        </p:blipFill>
        <p:spPr bwMode="auto">
          <a:xfrm>
            <a:off x="0" y="957475"/>
            <a:ext cx="9144000" cy="5900525"/>
          </a:xfrm>
          <a:prstGeom prst="rect">
            <a:avLst/>
          </a:prstGeom>
          <a:noFill/>
          <a:ln w="9525">
            <a:noFill/>
            <a:miter lim="800000"/>
            <a:headEnd/>
            <a:tailEnd/>
          </a:ln>
        </p:spPr>
      </p:pic>
      <p:sp>
        <p:nvSpPr>
          <p:cNvPr id="2" name="Title 1"/>
          <p:cNvSpPr>
            <a:spLocks noGrp="1"/>
          </p:cNvSpPr>
          <p:nvPr>
            <p:ph type="title"/>
          </p:nvPr>
        </p:nvSpPr>
        <p:spPr>
          <a:xfrm>
            <a:off x="228600" y="228600"/>
            <a:ext cx="8686800" cy="914400"/>
          </a:xfrm>
        </p:spPr>
        <p:txBody>
          <a:bodyPr>
            <a:normAutofit/>
          </a:bodyPr>
          <a:lstStyle/>
          <a:p>
            <a:r>
              <a:rPr lang="en-US" sz="2400" dirty="0" smtClean="0"/>
              <a:t>They admit it’s a big responsibility and time commitment…</a:t>
            </a:r>
            <a:endParaRPr lang="en-US" sz="2400" dirty="0"/>
          </a:p>
        </p:txBody>
      </p:sp>
      <p:sp>
        <p:nvSpPr>
          <p:cNvPr id="18" name="TextBox 17"/>
          <p:cNvSpPr txBox="1"/>
          <p:nvPr/>
        </p:nvSpPr>
        <p:spPr>
          <a:xfrm>
            <a:off x="228600" y="59323"/>
            <a:ext cx="3063240" cy="153888"/>
          </a:xfrm>
          <a:prstGeom prst="rect">
            <a:avLst/>
          </a:prstGeom>
          <a:noFill/>
        </p:spPr>
        <p:txBody>
          <a:bodyPr wrap="square" lIns="0" tIns="0" rIns="0" bIns="0" rtlCol="0">
            <a:spAutoFit/>
          </a:bodyPr>
          <a:lstStyle/>
          <a:p>
            <a:r>
              <a:rPr lang="en-US" sz="1000" dirty="0" smtClean="0"/>
              <a:t>Detailed Findings</a:t>
            </a:r>
            <a:endParaRPr lang="en-US" sz="1000" dirty="0"/>
          </a:p>
        </p:txBody>
      </p:sp>
      <p:sp>
        <p:nvSpPr>
          <p:cNvPr id="14" name="Rectangular Callout 13"/>
          <p:cNvSpPr/>
          <p:nvPr/>
        </p:nvSpPr>
        <p:spPr>
          <a:xfrm>
            <a:off x="6720840" y="1417320"/>
            <a:ext cx="2103120" cy="1097280"/>
          </a:xfrm>
          <a:prstGeom prst="wedgeRectCallou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spcBef>
                <a:spcPts val="300"/>
              </a:spcBef>
            </a:pPr>
            <a:r>
              <a:rPr lang="en-US" sz="1600" b="1" dirty="0" smtClean="0"/>
              <a:t>The Girl Talk program is a big responsibility</a:t>
            </a:r>
          </a:p>
          <a:p>
            <a:pPr>
              <a:spcBef>
                <a:spcPts val="300"/>
              </a:spcBef>
            </a:pPr>
            <a:r>
              <a:rPr lang="en-US" sz="1400" dirty="0" smtClean="0"/>
              <a:t>94% HIGH SCHOOL LEADERS</a:t>
            </a:r>
          </a:p>
        </p:txBody>
      </p:sp>
      <p:sp>
        <p:nvSpPr>
          <p:cNvPr id="15" name="Rectangular Callout 14"/>
          <p:cNvSpPr/>
          <p:nvPr/>
        </p:nvSpPr>
        <p:spPr>
          <a:xfrm>
            <a:off x="6720840" y="3108960"/>
            <a:ext cx="2103120" cy="1325880"/>
          </a:xfrm>
          <a:prstGeom prst="wedgeRectCallou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spcBef>
                <a:spcPts val="300"/>
              </a:spcBef>
            </a:pPr>
            <a:r>
              <a:rPr lang="en-US" sz="1600" b="1" dirty="0" smtClean="0"/>
              <a:t>The Girl Talk program is a big time commitment</a:t>
            </a:r>
          </a:p>
          <a:p>
            <a:pPr>
              <a:spcBef>
                <a:spcPts val="300"/>
              </a:spcBef>
            </a:pPr>
            <a:r>
              <a:rPr lang="en-US" sz="1400" dirty="0" smtClean="0"/>
              <a:t>81% HIGH SCHOOL LEADERS</a:t>
            </a:r>
          </a:p>
        </p:txBody>
      </p:sp>
      <p:sp>
        <p:nvSpPr>
          <p:cNvPr id="12"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solidFill>
                  <a:schemeClr val="bg1"/>
                </a:solidFill>
              </a:rPr>
              <a:pPr/>
              <a:t>13</a:t>
            </a:fld>
            <a:endParaRPr lang="en-US" dirty="0">
              <a:solidFill>
                <a:schemeClr val="bg1"/>
              </a:solidFill>
            </a:endParaRPr>
          </a:p>
        </p:txBody>
      </p:sp>
      <p:sp>
        <p:nvSpPr>
          <p:cNvPr id="13" name="Footer Placeholder 5"/>
          <p:cNvSpPr>
            <a:spLocks noGrp="1"/>
          </p:cNvSpPr>
          <p:nvPr>
            <p:ph type="ftr" sz="quarter" idx="11"/>
          </p:nvPr>
        </p:nvSpPr>
        <p:spPr>
          <a:xfrm>
            <a:off x="5882640" y="6172200"/>
            <a:ext cx="2895600" cy="457200"/>
          </a:xfrm>
        </p:spPr>
        <p:txBody>
          <a:bodyPr/>
          <a:lstStyle/>
          <a:p>
            <a:r>
              <a:rPr lang="en-US" dirty="0" smtClean="0">
                <a:solidFill>
                  <a:schemeClr val="bg1"/>
                </a:solidFill>
              </a:rPr>
              <a:t>Girl Talk Program Evaluation Research Report</a:t>
            </a:r>
            <a:endParaRPr 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32520" cy="914400"/>
          </a:xfrm>
        </p:spPr>
        <p:txBody>
          <a:bodyPr>
            <a:normAutofit fontScale="90000"/>
          </a:bodyPr>
          <a:lstStyle/>
          <a:p>
            <a:r>
              <a:rPr lang="en-US" sz="2200" dirty="0" smtClean="0"/>
              <a:t>But, they take this responsibility very seriously, recognizing that their own choices can influence others</a:t>
            </a:r>
            <a:br>
              <a:rPr lang="en-US" sz="2200" dirty="0" smtClean="0"/>
            </a:br>
            <a:r>
              <a:rPr lang="en-US" sz="1800" dirty="0" smtClean="0"/>
              <a:t>Younger teen leaders are not as confident to say “no” to smoking, alcohol, and other risky behaviors</a:t>
            </a:r>
            <a:endParaRPr lang="en-US" sz="2000" dirty="0"/>
          </a:p>
        </p:txBody>
      </p:sp>
      <p:graphicFrame>
        <p:nvGraphicFramePr>
          <p:cNvPr id="5" name="Content Placeholder 11"/>
          <p:cNvGraphicFramePr>
            <a:graphicFrameLocks/>
          </p:cNvGraphicFramePr>
          <p:nvPr/>
        </p:nvGraphicFramePr>
        <p:xfrm>
          <a:off x="228599" y="3017520"/>
          <a:ext cx="8683625" cy="2865120"/>
        </p:xfrm>
        <a:graphic>
          <a:graphicData uri="http://schemas.openxmlformats.org/drawingml/2006/table">
            <a:tbl>
              <a:tblPr firstRow="1" bandRow="1">
                <a:tableStyleId>{5C22544A-7EE6-4342-B048-85BDC9FD1C3A}</a:tableStyleId>
              </a:tblPr>
              <a:tblGrid>
                <a:gridCol w="6743666"/>
                <a:gridCol w="1939959"/>
              </a:tblGrid>
              <a:tr h="158791">
                <a:tc>
                  <a:txBody>
                    <a:bodyPr/>
                    <a:lstStyle/>
                    <a:p>
                      <a:pPr algn="l"/>
                      <a:r>
                        <a:rPr lang="en-US" sz="1400" b="0" dirty="0" smtClean="0">
                          <a:solidFill>
                            <a:schemeClr val="tx1"/>
                          </a:solidFill>
                        </a:rPr>
                        <a:t>% </a:t>
                      </a:r>
                      <a:r>
                        <a:rPr lang="en-US" sz="1400" b="0" baseline="0" dirty="0" smtClean="0">
                          <a:solidFill>
                            <a:schemeClr val="tx1"/>
                          </a:solidFill>
                        </a:rPr>
                        <a:t>WHO SAY GIRL TALK HAS BEEN EFFECTVE* IN HELPING BUILD CONFIDENCE TO…</a:t>
                      </a:r>
                      <a:endParaRPr lang="en-US" sz="1400" b="0" dirty="0">
                        <a:solidFill>
                          <a:schemeClr val="tx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400" b="0" kern="1200" dirty="0" smtClean="0">
                          <a:solidFill>
                            <a:schemeClr val="tx1"/>
                          </a:solidFill>
                          <a:latin typeface="+mn-lt"/>
                          <a:ea typeface="+mn-ea"/>
                          <a:cs typeface="+mn-cs"/>
                        </a:rPr>
                        <a:t>HIGH SCHOOL LEADERS</a:t>
                      </a:r>
                      <a:endParaRPr lang="en-US" sz="1400" b="0" kern="1200" dirty="0">
                        <a:solidFill>
                          <a:schemeClr val="tx1"/>
                        </a:solidFill>
                        <a:latin typeface="+mn-lt"/>
                        <a:ea typeface="+mn-ea"/>
                        <a:cs typeface="+mn-cs"/>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r>
              <a:tr h="177472">
                <a:tc>
                  <a:txBody>
                    <a:bodyPr/>
                    <a:lstStyle/>
                    <a:p>
                      <a:pPr algn="l"/>
                      <a:r>
                        <a:rPr lang="en-US" sz="1400" b="0" dirty="0" smtClean="0">
                          <a:solidFill>
                            <a:schemeClr val="tx1"/>
                          </a:solidFill>
                        </a:rPr>
                        <a:t>Be more</a:t>
                      </a:r>
                      <a:r>
                        <a:rPr lang="en-US" sz="1400" b="0" baseline="0" dirty="0" smtClean="0">
                          <a:solidFill>
                            <a:schemeClr val="tx1"/>
                          </a:solidFill>
                        </a:rPr>
                        <a:t> cautious with words/actions toward others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94</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Make healthy lifestyle choices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92</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Say “no” to drugs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91</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Say</a:t>
                      </a:r>
                      <a:r>
                        <a:rPr lang="en-US" sz="1400" b="0" baseline="0" dirty="0" smtClean="0">
                          <a:solidFill>
                            <a:schemeClr val="tx1"/>
                          </a:solidFill>
                        </a:rPr>
                        <a:t> “no” to smoking</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90</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Say “no” to alcohol</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89</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Avoid risky behaviors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89</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Resist peer pressure</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87</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bl>
          </a:graphicData>
        </a:graphic>
      </p:graphicFrame>
      <p:sp>
        <p:nvSpPr>
          <p:cNvPr id="12" name="TextBox 11"/>
          <p:cNvSpPr txBox="1"/>
          <p:nvPr/>
        </p:nvSpPr>
        <p:spPr>
          <a:xfrm>
            <a:off x="228600" y="59323"/>
            <a:ext cx="3063240" cy="153888"/>
          </a:xfrm>
          <a:prstGeom prst="rect">
            <a:avLst/>
          </a:prstGeom>
          <a:noFill/>
        </p:spPr>
        <p:txBody>
          <a:bodyPr wrap="square" lIns="0" tIns="0" rIns="0" bIns="0" rtlCol="0">
            <a:spAutoFit/>
          </a:bodyPr>
          <a:lstStyle/>
          <a:p>
            <a:r>
              <a:rPr lang="en-US" sz="1000" dirty="0" smtClean="0"/>
              <a:t>Detailed Findings</a:t>
            </a:r>
            <a:endParaRPr lang="en-US" sz="1000" dirty="0"/>
          </a:p>
        </p:txBody>
      </p:sp>
      <p:sp>
        <p:nvSpPr>
          <p:cNvPr id="13" name="TextBox 12"/>
          <p:cNvSpPr txBox="1"/>
          <p:nvPr/>
        </p:nvSpPr>
        <p:spPr>
          <a:xfrm>
            <a:off x="182880" y="5849481"/>
            <a:ext cx="5029200" cy="276999"/>
          </a:xfrm>
          <a:prstGeom prst="rect">
            <a:avLst/>
          </a:prstGeom>
          <a:noFill/>
        </p:spPr>
        <p:txBody>
          <a:bodyPr wrap="square" rtlCol="0">
            <a:spAutoFit/>
          </a:bodyPr>
          <a:lstStyle/>
          <a:p>
            <a:r>
              <a:rPr lang="en-US" sz="1200" dirty="0" smtClean="0"/>
              <a:t>*TOP 2 BOX – SOMEWHAT OR COMPLETELY EFFECTIVE</a:t>
            </a:r>
            <a:endParaRPr lang="en-US" sz="1200" dirty="0"/>
          </a:p>
        </p:txBody>
      </p:sp>
      <p:sp>
        <p:nvSpPr>
          <p:cNvPr id="14" name="Rectangular Callout 13"/>
          <p:cNvSpPr/>
          <p:nvPr/>
        </p:nvSpPr>
        <p:spPr>
          <a:xfrm>
            <a:off x="228600" y="1371600"/>
            <a:ext cx="4434840" cy="1463040"/>
          </a:xfrm>
          <a:prstGeom prst="wedgeRectCallout">
            <a:avLst>
              <a:gd name="adj1" fmla="val -22222"/>
              <a:gd name="adj2" fmla="val 71759"/>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spcBef>
                <a:spcPts val="600"/>
              </a:spcBef>
            </a:pPr>
            <a:r>
              <a:rPr lang="en-US" sz="1600" b="1" dirty="0" smtClean="0"/>
              <a:t>I’m very mindful about my own behavior and the example I set for other girls</a:t>
            </a:r>
          </a:p>
          <a:p>
            <a:pPr>
              <a:spcBef>
                <a:spcPts val="600"/>
              </a:spcBef>
            </a:pPr>
            <a:endParaRPr lang="en-US" sz="1400" dirty="0" smtClean="0"/>
          </a:p>
          <a:p>
            <a:pPr>
              <a:spcBef>
                <a:spcPts val="600"/>
              </a:spcBef>
            </a:pPr>
            <a:r>
              <a:rPr lang="en-US" sz="1400" dirty="0" smtClean="0"/>
              <a:t>97% HIGH SCHOOL LEADERS</a:t>
            </a:r>
          </a:p>
        </p:txBody>
      </p:sp>
      <p:sp>
        <p:nvSpPr>
          <p:cNvPr id="17" name="Rectangle 16"/>
          <p:cNvSpPr/>
          <p:nvPr/>
        </p:nvSpPr>
        <p:spPr>
          <a:xfrm>
            <a:off x="2103120" y="6121122"/>
            <a:ext cx="1371600" cy="553998"/>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spAutoFit/>
          </a:bodyPr>
          <a:lstStyle/>
          <a:p>
            <a:r>
              <a:rPr lang="da-DK" sz="1200" dirty="0" smtClean="0"/>
              <a:t>96% AGES 17-18</a:t>
            </a:r>
          </a:p>
          <a:p>
            <a:r>
              <a:rPr lang="da-DK" sz="1200" dirty="0" smtClean="0"/>
              <a:t>85% AGES 14-16</a:t>
            </a:r>
            <a:endParaRPr lang="en-US" sz="1100" dirty="0"/>
          </a:p>
        </p:txBody>
      </p:sp>
      <p:cxnSp>
        <p:nvCxnSpPr>
          <p:cNvPr id="18" name="Straight Arrow Connector 17"/>
          <p:cNvCxnSpPr/>
          <p:nvPr/>
        </p:nvCxnSpPr>
        <p:spPr>
          <a:xfrm flipV="1">
            <a:off x="3154680" y="4663440"/>
            <a:ext cx="0" cy="1503402"/>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520440" y="6121122"/>
            <a:ext cx="1371600" cy="553998"/>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spAutoFit/>
          </a:bodyPr>
          <a:lstStyle/>
          <a:p>
            <a:r>
              <a:rPr lang="da-DK" sz="1200" dirty="0" smtClean="0"/>
              <a:t>96% AGES 17-18</a:t>
            </a:r>
          </a:p>
          <a:p>
            <a:r>
              <a:rPr lang="da-DK" sz="1200" dirty="0" smtClean="0"/>
              <a:t>82% AGES 14-16</a:t>
            </a:r>
            <a:endParaRPr lang="en-US" sz="1100" dirty="0"/>
          </a:p>
        </p:txBody>
      </p:sp>
      <p:cxnSp>
        <p:nvCxnSpPr>
          <p:cNvPr id="22" name="Straight Arrow Connector 21"/>
          <p:cNvCxnSpPr/>
          <p:nvPr/>
        </p:nvCxnSpPr>
        <p:spPr>
          <a:xfrm flipV="1">
            <a:off x="4526280" y="4983480"/>
            <a:ext cx="0" cy="123444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937760" y="6121122"/>
            <a:ext cx="1371600" cy="553998"/>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spAutoFit/>
          </a:bodyPr>
          <a:lstStyle/>
          <a:p>
            <a:r>
              <a:rPr lang="da-DK" sz="1200" dirty="0" smtClean="0"/>
              <a:t>94% AGES 17-18</a:t>
            </a:r>
          </a:p>
          <a:p>
            <a:r>
              <a:rPr lang="da-DK" sz="1200" dirty="0" smtClean="0"/>
              <a:t>83% AGES 14-16</a:t>
            </a:r>
            <a:endParaRPr lang="en-US" sz="1100" dirty="0"/>
          </a:p>
        </p:txBody>
      </p:sp>
      <p:cxnSp>
        <p:nvCxnSpPr>
          <p:cNvPr id="30" name="Straight Arrow Connector 29"/>
          <p:cNvCxnSpPr/>
          <p:nvPr/>
        </p:nvCxnSpPr>
        <p:spPr>
          <a:xfrm flipV="1">
            <a:off x="5943600" y="5303520"/>
            <a:ext cx="0" cy="9144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5"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14</a:t>
            </a:fld>
            <a:endParaRPr lang="en-US" dirty="0"/>
          </a:p>
        </p:txBody>
      </p:sp>
      <p:sp>
        <p:nvSpPr>
          <p:cNvPr id="16"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r="11172"/>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228600" y="228600"/>
            <a:ext cx="8686800" cy="914400"/>
          </a:xfrm>
        </p:spPr>
        <p:txBody>
          <a:bodyPr>
            <a:normAutofit/>
          </a:bodyPr>
          <a:lstStyle/>
          <a:p>
            <a:r>
              <a:rPr lang="en-US" sz="2400" dirty="0" smtClean="0">
                <a:solidFill>
                  <a:schemeClr val="bg1"/>
                </a:solidFill>
              </a:rPr>
              <a:t>Most feel adequately supported, though some express a desire for more training</a:t>
            </a:r>
            <a:endParaRPr lang="en-US" sz="2400" i="1" dirty="0">
              <a:solidFill>
                <a:schemeClr val="bg1"/>
              </a:solidFill>
            </a:endParaRPr>
          </a:p>
        </p:txBody>
      </p:sp>
      <p:sp>
        <p:nvSpPr>
          <p:cNvPr id="18" name="TextBox 17"/>
          <p:cNvSpPr txBox="1"/>
          <p:nvPr/>
        </p:nvSpPr>
        <p:spPr>
          <a:xfrm>
            <a:off x="228600" y="59323"/>
            <a:ext cx="3063240" cy="153888"/>
          </a:xfrm>
          <a:prstGeom prst="rect">
            <a:avLst/>
          </a:prstGeom>
          <a:noFill/>
        </p:spPr>
        <p:txBody>
          <a:bodyPr wrap="square" lIns="0" tIns="0" rIns="0" bIns="0" rtlCol="0">
            <a:spAutoFit/>
          </a:bodyPr>
          <a:lstStyle/>
          <a:p>
            <a:r>
              <a:rPr lang="en-US" sz="1000" dirty="0" smtClean="0">
                <a:solidFill>
                  <a:schemeClr val="bg1"/>
                </a:solidFill>
              </a:rPr>
              <a:t>Detailed Findings</a:t>
            </a:r>
            <a:endParaRPr lang="en-US" sz="1000" dirty="0">
              <a:solidFill>
                <a:schemeClr val="bg1"/>
              </a:solidFill>
            </a:endParaRPr>
          </a:p>
        </p:txBody>
      </p:sp>
      <p:sp>
        <p:nvSpPr>
          <p:cNvPr id="14" name="Rectangular Callout 13"/>
          <p:cNvSpPr/>
          <p:nvPr/>
        </p:nvSpPr>
        <p:spPr>
          <a:xfrm>
            <a:off x="2331720" y="3931920"/>
            <a:ext cx="2103120" cy="1600200"/>
          </a:xfrm>
          <a:prstGeom prst="wedgeRectCallou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spcBef>
                <a:spcPts val="300"/>
              </a:spcBef>
            </a:pPr>
            <a:r>
              <a:rPr lang="en-US" sz="1600" b="1" dirty="0" smtClean="0"/>
              <a:t>I have adequate resources and training to be a good leader</a:t>
            </a:r>
            <a:endParaRPr lang="en-US" sz="1400" dirty="0" smtClean="0"/>
          </a:p>
          <a:p>
            <a:pPr>
              <a:spcBef>
                <a:spcPts val="300"/>
              </a:spcBef>
            </a:pPr>
            <a:r>
              <a:rPr lang="en-US" sz="1400" dirty="0" smtClean="0"/>
              <a:t>85% HIGH SCHOOL LEADERS</a:t>
            </a:r>
          </a:p>
        </p:txBody>
      </p:sp>
      <p:sp>
        <p:nvSpPr>
          <p:cNvPr id="15" name="Rectangular Callout 14"/>
          <p:cNvSpPr/>
          <p:nvPr/>
        </p:nvSpPr>
        <p:spPr>
          <a:xfrm>
            <a:off x="4663440" y="3931920"/>
            <a:ext cx="2103120" cy="1600200"/>
          </a:xfrm>
          <a:prstGeom prst="wedgeRectCallou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spcBef>
                <a:spcPts val="300"/>
              </a:spcBef>
            </a:pPr>
            <a:r>
              <a:rPr lang="en-US" sz="1600" b="1" dirty="0" smtClean="0"/>
              <a:t>I wish I had more resources and training to be a good leader</a:t>
            </a:r>
          </a:p>
          <a:p>
            <a:pPr>
              <a:spcBef>
                <a:spcPts val="300"/>
              </a:spcBef>
            </a:pPr>
            <a:r>
              <a:rPr lang="en-US" sz="1400" dirty="0" smtClean="0"/>
              <a:t>56% HIGH SCHOOL LEADERS</a:t>
            </a:r>
          </a:p>
        </p:txBody>
      </p:sp>
      <p:sp>
        <p:nvSpPr>
          <p:cNvPr id="12"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solidFill>
                  <a:schemeClr val="bg1"/>
                </a:solidFill>
              </a:rPr>
              <a:pPr/>
              <a:t>15</a:t>
            </a:fld>
            <a:endParaRPr lang="en-US" dirty="0">
              <a:solidFill>
                <a:schemeClr val="bg1"/>
              </a:solidFill>
            </a:endParaRPr>
          </a:p>
        </p:txBody>
      </p:sp>
      <p:sp>
        <p:nvSpPr>
          <p:cNvPr id="13" name="Footer Placeholder 5"/>
          <p:cNvSpPr>
            <a:spLocks noGrp="1"/>
          </p:cNvSpPr>
          <p:nvPr>
            <p:ph type="ftr" sz="quarter" idx="11"/>
          </p:nvPr>
        </p:nvSpPr>
        <p:spPr>
          <a:xfrm>
            <a:off x="5882640" y="6172200"/>
            <a:ext cx="2895600" cy="457200"/>
          </a:xfrm>
        </p:spPr>
        <p:txBody>
          <a:bodyPr/>
          <a:lstStyle/>
          <a:p>
            <a:r>
              <a:rPr lang="en-US" dirty="0" smtClean="0">
                <a:solidFill>
                  <a:schemeClr val="bg1"/>
                </a:solidFill>
              </a:rPr>
              <a:t>Girl Talk Program Evaluation Research Report</a:t>
            </a:r>
            <a:endParaRPr lang="en-US"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16</a:t>
            </a:fld>
            <a:endParaRPr lang="en-US" dirty="0"/>
          </a:p>
        </p:txBody>
      </p:sp>
      <p:sp>
        <p:nvSpPr>
          <p:cNvPr id="49"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
        <p:nvSpPr>
          <p:cNvPr id="51" name="Rectangle 2"/>
          <p:cNvSpPr>
            <a:spLocks noGrp="1" noChangeArrowheads="1"/>
          </p:cNvSpPr>
          <p:nvPr>
            <p:ph type="title"/>
          </p:nvPr>
        </p:nvSpPr>
        <p:spPr>
          <a:xfrm>
            <a:off x="228600" y="228600"/>
            <a:ext cx="8549640" cy="914400"/>
          </a:xfrm>
        </p:spPr>
        <p:txBody>
          <a:bodyPr>
            <a:normAutofit/>
          </a:bodyPr>
          <a:lstStyle/>
          <a:p>
            <a:r>
              <a:rPr lang="en-US" sz="2400" dirty="0" smtClean="0"/>
              <a:t>High school leaders feel responsible, happy, mature and confident about their role as a Girl Talk leader</a:t>
            </a:r>
          </a:p>
        </p:txBody>
      </p:sp>
      <p:sp>
        <p:nvSpPr>
          <p:cNvPr id="52" name="TextBox 51"/>
          <p:cNvSpPr txBox="1"/>
          <p:nvPr/>
        </p:nvSpPr>
        <p:spPr>
          <a:xfrm>
            <a:off x="228600" y="59323"/>
            <a:ext cx="3063240" cy="153888"/>
          </a:xfrm>
          <a:prstGeom prst="rect">
            <a:avLst/>
          </a:prstGeom>
          <a:noFill/>
        </p:spPr>
        <p:txBody>
          <a:bodyPr wrap="square" lIns="0" tIns="0" rIns="0" bIns="0" rtlCol="0">
            <a:spAutoFit/>
          </a:bodyPr>
          <a:lstStyle/>
          <a:p>
            <a:r>
              <a:rPr lang="en-US" sz="1000" dirty="0" smtClean="0"/>
              <a:t>Detailed Findings</a:t>
            </a:r>
            <a:endParaRPr lang="en-US" sz="1000" dirty="0"/>
          </a:p>
        </p:txBody>
      </p:sp>
      <p:sp>
        <p:nvSpPr>
          <p:cNvPr id="53" name="TextBox 52"/>
          <p:cNvSpPr txBox="1"/>
          <p:nvPr/>
        </p:nvSpPr>
        <p:spPr>
          <a:xfrm>
            <a:off x="0" y="2286000"/>
            <a:ext cx="9144000" cy="1384995"/>
          </a:xfrm>
          <a:prstGeom prst="rect">
            <a:avLst/>
          </a:prstGeom>
          <a:noFill/>
        </p:spPr>
        <p:txBody>
          <a:bodyPr wrap="square" rtlCol="0">
            <a:spAutoFit/>
          </a:bodyPr>
          <a:lstStyle/>
          <a:p>
            <a:r>
              <a:rPr lang="en-US" sz="8400" b="1" dirty="0" smtClean="0">
                <a:solidFill>
                  <a:schemeClr val="tx2"/>
                </a:solidFill>
                <a:latin typeface="Cooper Std Black" pitchFamily="18" charset="0"/>
              </a:rPr>
              <a:t>RESPONSIBLE</a:t>
            </a:r>
            <a:endParaRPr lang="en-US" sz="8400" b="1" dirty="0">
              <a:solidFill>
                <a:schemeClr val="tx2"/>
              </a:solidFill>
              <a:latin typeface="Cooper Std Black" pitchFamily="18" charset="0"/>
            </a:endParaRPr>
          </a:p>
        </p:txBody>
      </p:sp>
      <p:sp>
        <p:nvSpPr>
          <p:cNvPr id="54" name="TextBox 53"/>
          <p:cNvSpPr txBox="1"/>
          <p:nvPr/>
        </p:nvSpPr>
        <p:spPr>
          <a:xfrm>
            <a:off x="0" y="3890427"/>
            <a:ext cx="7863840" cy="1138773"/>
          </a:xfrm>
          <a:prstGeom prst="rect">
            <a:avLst/>
          </a:prstGeom>
          <a:noFill/>
        </p:spPr>
        <p:txBody>
          <a:bodyPr wrap="square" rtlCol="0">
            <a:spAutoFit/>
          </a:bodyPr>
          <a:lstStyle/>
          <a:p>
            <a:r>
              <a:rPr lang="en-US" sz="6600" dirty="0" smtClean="0">
                <a:solidFill>
                  <a:schemeClr val="accent1"/>
                </a:solidFill>
                <a:latin typeface="Cooper Std Black" pitchFamily="18" charset="0"/>
              </a:rPr>
              <a:t>MATURE</a:t>
            </a:r>
            <a:endParaRPr lang="en-US" sz="6600" dirty="0">
              <a:solidFill>
                <a:schemeClr val="accent1"/>
              </a:solidFill>
              <a:latin typeface="Cooper Std Black" pitchFamily="18" charset="0"/>
            </a:endParaRPr>
          </a:p>
        </p:txBody>
      </p:sp>
      <p:sp>
        <p:nvSpPr>
          <p:cNvPr id="55" name="TextBox 54"/>
          <p:cNvSpPr txBox="1"/>
          <p:nvPr/>
        </p:nvSpPr>
        <p:spPr>
          <a:xfrm rot="16200000">
            <a:off x="3777407" y="3918794"/>
            <a:ext cx="4739640" cy="1138773"/>
          </a:xfrm>
          <a:prstGeom prst="rect">
            <a:avLst/>
          </a:prstGeom>
          <a:noFill/>
        </p:spPr>
        <p:txBody>
          <a:bodyPr wrap="square" rtlCol="0">
            <a:spAutoFit/>
          </a:bodyPr>
          <a:lstStyle/>
          <a:p>
            <a:r>
              <a:rPr lang="en-US" sz="6600" dirty="0" smtClean="0">
                <a:solidFill>
                  <a:schemeClr val="accent5"/>
                </a:solidFill>
                <a:latin typeface="Cooper Std Black" pitchFamily="18" charset="0"/>
              </a:rPr>
              <a:t>HAPPY</a:t>
            </a:r>
            <a:endParaRPr lang="en-US" sz="6600" dirty="0">
              <a:solidFill>
                <a:schemeClr val="accent5"/>
              </a:solidFill>
              <a:latin typeface="Cooper Std Black" pitchFamily="18" charset="0"/>
            </a:endParaRPr>
          </a:p>
        </p:txBody>
      </p:sp>
      <p:sp>
        <p:nvSpPr>
          <p:cNvPr id="56" name="TextBox 55"/>
          <p:cNvSpPr txBox="1"/>
          <p:nvPr/>
        </p:nvSpPr>
        <p:spPr>
          <a:xfrm>
            <a:off x="1417320" y="1508760"/>
            <a:ext cx="7178040" cy="1046440"/>
          </a:xfrm>
          <a:prstGeom prst="rect">
            <a:avLst/>
          </a:prstGeom>
          <a:noFill/>
        </p:spPr>
        <p:txBody>
          <a:bodyPr wrap="square" rtlCol="0">
            <a:spAutoFit/>
          </a:bodyPr>
          <a:lstStyle/>
          <a:p>
            <a:r>
              <a:rPr lang="en-US" sz="6200" dirty="0" smtClean="0">
                <a:solidFill>
                  <a:srgbClr val="7030A0"/>
                </a:solidFill>
                <a:latin typeface="Cooper Std Black" pitchFamily="18" charset="0"/>
              </a:rPr>
              <a:t>CONFIDENT</a:t>
            </a:r>
            <a:endParaRPr lang="en-US" sz="6200" dirty="0">
              <a:solidFill>
                <a:srgbClr val="7030A0"/>
              </a:solidFill>
              <a:latin typeface="Cooper Std Black" pitchFamily="18" charset="0"/>
            </a:endParaRPr>
          </a:p>
        </p:txBody>
      </p:sp>
      <p:sp>
        <p:nvSpPr>
          <p:cNvPr id="57" name="TextBox 56"/>
          <p:cNvSpPr txBox="1"/>
          <p:nvPr/>
        </p:nvSpPr>
        <p:spPr>
          <a:xfrm>
            <a:off x="1463040" y="5303520"/>
            <a:ext cx="4343400" cy="1015663"/>
          </a:xfrm>
          <a:prstGeom prst="rect">
            <a:avLst/>
          </a:prstGeom>
          <a:noFill/>
        </p:spPr>
        <p:txBody>
          <a:bodyPr wrap="square" rtlCol="0">
            <a:spAutoFit/>
          </a:bodyPr>
          <a:lstStyle/>
          <a:p>
            <a:r>
              <a:rPr lang="en-US" sz="6000" dirty="0" smtClean="0">
                <a:solidFill>
                  <a:schemeClr val="tx2">
                    <a:lumMod val="60000"/>
                    <a:lumOff val="40000"/>
                  </a:schemeClr>
                </a:solidFill>
                <a:latin typeface="Cooper Std Black" pitchFamily="18" charset="0"/>
              </a:rPr>
              <a:t>HELPFUL</a:t>
            </a:r>
            <a:endParaRPr lang="en-US" sz="6000" dirty="0">
              <a:solidFill>
                <a:schemeClr val="tx2">
                  <a:lumMod val="60000"/>
                  <a:lumOff val="40000"/>
                </a:schemeClr>
              </a:solidFill>
              <a:latin typeface="Cooper Std Black" pitchFamily="18" charset="0"/>
            </a:endParaRPr>
          </a:p>
        </p:txBody>
      </p:sp>
      <p:sp>
        <p:nvSpPr>
          <p:cNvPr id="58" name="TextBox 57"/>
          <p:cNvSpPr txBox="1"/>
          <p:nvPr/>
        </p:nvSpPr>
        <p:spPr>
          <a:xfrm>
            <a:off x="1005840" y="3337560"/>
            <a:ext cx="4892040" cy="923330"/>
          </a:xfrm>
          <a:prstGeom prst="rect">
            <a:avLst/>
          </a:prstGeom>
          <a:noFill/>
        </p:spPr>
        <p:txBody>
          <a:bodyPr wrap="square" rtlCol="0">
            <a:spAutoFit/>
          </a:bodyPr>
          <a:lstStyle/>
          <a:p>
            <a:r>
              <a:rPr lang="en-US" sz="5400" dirty="0" smtClean="0">
                <a:solidFill>
                  <a:srgbClr val="FFFF00"/>
                </a:solidFill>
                <a:latin typeface="Cooper Std Black" pitchFamily="18" charset="0"/>
              </a:rPr>
              <a:t>MOTIVATED</a:t>
            </a:r>
            <a:endParaRPr lang="en-US" sz="5400" dirty="0">
              <a:solidFill>
                <a:srgbClr val="FFFF00"/>
              </a:solidFill>
              <a:latin typeface="Cooper Std Black" pitchFamily="18" charset="0"/>
            </a:endParaRPr>
          </a:p>
        </p:txBody>
      </p:sp>
      <p:sp>
        <p:nvSpPr>
          <p:cNvPr id="59" name="TextBox 58"/>
          <p:cNvSpPr txBox="1"/>
          <p:nvPr/>
        </p:nvSpPr>
        <p:spPr>
          <a:xfrm rot="16200000">
            <a:off x="7379761" y="2487721"/>
            <a:ext cx="2697480" cy="830997"/>
          </a:xfrm>
          <a:prstGeom prst="rect">
            <a:avLst/>
          </a:prstGeom>
          <a:noFill/>
        </p:spPr>
        <p:txBody>
          <a:bodyPr wrap="square" rtlCol="0">
            <a:spAutoFit/>
          </a:bodyPr>
          <a:lstStyle/>
          <a:p>
            <a:r>
              <a:rPr lang="en-US" sz="4800" dirty="0" smtClean="0">
                <a:solidFill>
                  <a:schemeClr val="bg2">
                    <a:lumMod val="75000"/>
                  </a:schemeClr>
                </a:solidFill>
                <a:latin typeface="Cooper Std Black" pitchFamily="18" charset="0"/>
              </a:rPr>
              <a:t>PROUD</a:t>
            </a:r>
            <a:endParaRPr lang="en-US" sz="4800" dirty="0">
              <a:solidFill>
                <a:schemeClr val="bg2">
                  <a:lumMod val="75000"/>
                </a:schemeClr>
              </a:solidFill>
              <a:latin typeface="Cooper Std Black" pitchFamily="18" charset="0"/>
            </a:endParaRPr>
          </a:p>
        </p:txBody>
      </p:sp>
      <p:sp>
        <p:nvSpPr>
          <p:cNvPr id="60" name="TextBox 59"/>
          <p:cNvSpPr txBox="1"/>
          <p:nvPr/>
        </p:nvSpPr>
        <p:spPr>
          <a:xfrm>
            <a:off x="6446520" y="3566160"/>
            <a:ext cx="2286000" cy="523220"/>
          </a:xfrm>
          <a:prstGeom prst="rect">
            <a:avLst/>
          </a:prstGeom>
          <a:noFill/>
        </p:spPr>
        <p:txBody>
          <a:bodyPr wrap="square" rtlCol="0">
            <a:spAutoFit/>
          </a:bodyPr>
          <a:lstStyle/>
          <a:p>
            <a:r>
              <a:rPr lang="en-US" sz="2800" dirty="0" smtClean="0">
                <a:solidFill>
                  <a:schemeClr val="accent6">
                    <a:lumMod val="75000"/>
                  </a:schemeClr>
                </a:solidFill>
                <a:latin typeface="Cooper Std Black" pitchFamily="18" charset="0"/>
              </a:rPr>
              <a:t>CAPABLE</a:t>
            </a:r>
            <a:endParaRPr lang="en-US" sz="2800" dirty="0">
              <a:solidFill>
                <a:schemeClr val="accent6">
                  <a:lumMod val="75000"/>
                </a:schemeClr>
              </a:solidFill>
              <a:latin typeface="Cooper Std Black" pitchFamily="18" charset="0"/>
            </a:endParaRPr>
          </a:p>
        </p:txBody>
      </p:sp>
      <p:sp>
        <p:nvSpPr>
          <p:cNvPr id="61" name="TextBox 60"/>
          <p:cNvSpPr txBox="1"/>
          <p:nvPr/>
        </p:nvSpPr>
        <p:spPr>
          <a:xfrm>
            <a:off x="0" y="5166360"/>
            <a:ext cx="2468880" cy="400110"/>
          </a:xfrm>
          <a:prstGeom prst="rect">
            <a:avLst/>
          </a:prstGeom>
          <a:noFill/>
        </p:spPr>
        <p:txBody>
          <a:bodyPr wrap="square" rtlCol="0">
            <a:spAutoFit/>
          </a:bodyPr>
          <a:lstStyle/>
          <a:p>
            <a:r>
              <a:rPr lang="en-US" sz="2000" dirty="0" smtClean="0">
                <a:solidFill>
                  <a:schemeClr val="accent5"/>
                </a:solidFill>
                <a:latin typeface="Cooper Std Black" pitchFamily="18" charset="0"/>
              </a:rPr>
              <a:t>COURAGEOUS</a:t>
            </a:r>
            <a:endParaRPr lang="en-US" sz="2000" dirty="0">
              <a:solidFill>
                <a:schemeClr val="accent5"/>
              </a:solidFill>
              <a:latin typeface="Cooper Std Black" pitchFamily="18" charset="0"/>
            </a:endParaRPr>
          </a:p>
        </p:txBody>
      </p:sp>
      <p:sp>
        <p:nvSpPr>
          <p:cNvPr id="62" name="TextBox 61"/>
          <p:cNvSpPr txBox="1"/>
          <p:nvPr/>
        </p:nvSpPr>
        <p:spPr>
          <a:xfrm>
            <a:off x="3246120" y="4937760"/>
            <a:ext cx="1965960" cy="430887"/>
          </a:xfrm>
          <a:prstGeom prst="rect">
            <a:avLst/>
          </a:prstGeom>
          <a:noFill/>
        </p:spPr>
        <p:txBody>
          <a:bodyPr wrap="square" rtlCol="0">
            <a:spAutoFit/>
          </a:bodyPr>
          <a:lstStyle/>
          <a:p>
            <a:r>
              <a:rPr lang="en-US" sz="2200" dirty="0" smtClean="0">
                <a:latin typeface="Cooper Std Black" pitchFamily="18" charset="0"/>
              </a:rPr>
              <a:t>STRESSED</a:t>
            </a:r>
            <a:endParaRPr lang="en-US" sz="2200" dirty="0">
              <a:latin typeface="Cooper Std Black" pitchFamily="18" charset="0"/>
            </a:endParaRPr>
          </a:p>
        </p:txBody>
      </p:sp>
      <p:sp>
        <p:nvSpPr>
          <p:cNvPr id="63" name="TextBox 62"/>
          <p:cNvSpPr txBox="1"/>
          <p:nvPr/>
        </p:nvSpPr>
        <p:spPr>
          <a:xfrm>
            <a:off x="6537960" y="5852160"/>
            <a:ext cx="1965960" cy="307777"/>
          </a:xfrm>
          <a:prstGeom prst="rect">
            <a:avLst/>
          </a:prstGeom>
          <a:noFill/>
        </p:spPr>
        <p:txBody>
          <a:bodyPr wrap="square" rtlCol="0">
            <a:spAutoFit/>
          </a:bodyPr>
          <a:lstStyle/>
          <a:p>
            <a:r>
              <a:rPr lang="en-US" sz="1400" dirty="0" smtClean="0">
                <a:latin typeface="Cooper Std Black" pitchFamily="18" charset="0"/>
              </a:rPr>
              <a:t>OVERWHELMED</a:t>
            </a:r>
            <a:endParaRPr lang="en-US" sz="1400" dirty="0">
              <a:latin typeface="Cooper Std Black" pitchFamily="18" charset="0"/>
            </a:endParaRPr>
          </a:p>
        </p:txBody>
      </p:sp>
      <p:sp>
        <p:nvSpPr>
          <p:cNvPr id="64" name="TextBox 63"/>
          <p:cNvSpPr txBox="1"/>
          <p:nvPr/>
        </p:nvSpPr>
        <p:spPr>
          <a:xfrm>
            <a:off x="7086600" y="2240280"/>
            <a:ext cx="1417320" cy="276999"/>
          </a:xfrm>
          <a:prstGeom prst="rect">
            <a:avLst/>
          </a:prstGeom>
          <a:noFill/>
        </p:spPr>
        <p:txBody>
          <a:bodyPr wrap="square" rtlCol="0">
            <a:spAutoFit/>
          </a:bodyPr>
          <a:lstStyle/>
          <a:p>
            <a:r>
              <a:rPr lang="en-US" sz="1200" dirty="0" smtClean="0">
                <a:latin typeface="Cooper Std Black" pitchFamily="18" charset="0"/>
              </a:rPr>
              <a:t>PRESSURED</a:t>
            </a:r>
            <a:endParaRPr lang="en-US" sz="1200" dirty="0">
              <a:latin typeface="Cooper Std Black" pitchFamily="18" charset="0"/>
            </a:endParaRPr>
          </a:p>
        </p:txBody>
      </p:sp>
      <p:sp>
        <p:nvSpPr>
          <p:cNvPr id="65" name="TextBox 64"/>
          <p:cNvSpPr txBox="1"/>
          <p:nvPr/>
        </p:nvSpPr>
        <p:spPr>
          <a:xfrm rot="16200000">
            <a:off x="615880" y="1728549"/>
            <a:ext cx="1417320" cy="246221"/>
          </a:xfrm>
          <a:prstGeom prst="rect">
            <a:avLst/>
          </a:prstGeom>
          <a:noFill/>
        </p:spPr>
        <p:txBody>
          <a:bodyPr wrap="square" rtlCol="0">
            <a:spAutoFit/>
          </a:bodyPr>
          <a:lstStyle/>
          <a:p>
            <a:r>
              <a:rPr lang="en-US" sz="1000" dirty="0" smtClean="0">
                <a:latin typeface="Cooper Std Black" pitchFamily="18" charset="0"/>
              </a:rPr>
              <a:t>INDIFFERENT</a:t>
            </a:r>
            <a:endParaRPr lang="en-US" sz="1000" dirty="0">
              <a:latin typeface="Cooper Std Black" pitchFamily="18" charset="0"/>
            </a:endParaRPr>
          </a:p>
        </p:txBody>
      </p:sp>
      <p:sp>
        <p:nvSpPr>
          <p:cNvPr id="66" name="TextBox 65"/>
          <p:cNvSpPr txBox="1"/>
          <p:nvPr/>
        </p:nvSpPr>
        <p:spPr>
          <a:xfrm>
            <a:off x="457200" y="4920139"/>
            <a:ext cx="1508760" cy="246221"/>
          </a:xfrm>
          <a:prstGeom prst="rect">
            <a:avLst/>
          </a:prstGeom>
          <a:noFill/>
        </p:spPr>
        <p:txBody>
          <a:bodyPr wrap="square" rtlCol="0">
            <a:spAutoFit/>
          </a:bodyPr>
          <a:lstStyle/>
          <a:p>
            <a:r>
              <a:rPr lang="en-US" sz="1000" dirty="0" smtClean="0">
                <a:latin typeface="Cooper Std Black" pitchFamily="18" charset="0"/>
              </a:rPr>
              <a:t>UNQUALIFIED</a:t>
            </a:r>
            <a:endParaRPr lang="en-US" sz="1000" dirty="0">
              <a:latin typeface="Cooper Std Black" pitchFamily="18" charset="0"/>
            </a:endParaRPr>
          </a:p>
        </p:txBody>
      </p:sp>
      <p:sp>
        <p:nvSpPr>
          <p:cNvPr id="67" name="TextBox 66"/>
          <p:cNvSpPr txBox="1"/>
          <p:nvPr/>
        </p:nvSpPr>
        <p:spPr>
          <a:xfrm>
            <a:off x="6537960" y="4069080"/>
            <a:ext cx="1508760" cy="246221"/>
          </a:xfrm>
          <a:prstGeom prst="rect">
            <a:avLst/>
          </a:prstGeom>
          <a:noFill/>
        </p:spPr>
        <p:txBody>
          <a:bodyPr wrap="square" rtlCol="0">
            <a:spAutoFit/>
          </a:bodyPr>
          <a:lstStyle/>
          <a:p>
            <a:r>
              <a:rPr lang="en-US" sz="1000" dirty="0" smtClean="0">
                <a:latin typeface="Cooper Std Black" pitchFamily="18" charset="0"/>
              </a:rPr>
              <a:t>UNHAPPY</a:t>
            </a:r>
            <a:endParaRPr lang="en-US" sz="1000" dirty="0">
              <a:latin typeface="Cooper Std Black" pitchFamily="18" charset="0"/>
            </a:endParaRPr>
          </a:p>
        </p:txBody>
      </p:sp>
      <p:sp>
        <p:nvSpPr>
          <p:cNvPr id="68" name="TextBox 67"/>
          <p:cNvSpPr txBox="1"/>
          <p:nvPr/>
        </p:nvSpPr>
        <p:spPr>
          <a:xfrm>
            <a:off x="320040" y="3703320"/>
            <a:ext cx="822960" cy="246221"/>
          </a:xfrm>
          <a:prstGeom prst="rect">
            <a:avLst/>
          </a:prstGeom>
          <a:noFill/>
        </p:spPr>
        <p:txBody>
          <a:bodyPr wrap="square" rtlCol="0">
            <a:spAutoFit/>
          </a:bodyPr>
          <a:lstStyle/>
          <a:p>
            <a:r>
              <a:rPr lang="en-US" sz="1000" dirty="0" smtClean="0">
                <a:solidFill>
                  <a:srgbClr val="FF0066"/>
                </a:solidFill>
                <a:latin typeface="Cooper Std Black" pitchFamily="18" charset="0"/>
              </a:rPr>
              <a:t>FUN</a:t>
            </a:r>
            <a:endParaRPr lang="en-US" sz="1000" dirty="0">
              <a:solidFill>
                <a:srgbClr val="FF0066"/>
              </a:solidFill>
              <a:latin typeface="Cooper Std Black" pitchFamily="18" charset="0"/>
            </a:endParaRPr>
          </a:p>
        </p:txBody>
      </p:sp>
      <p:sp>
        <p:nvSpPr>
          <p:cNvPr id="69" name="TextBox 68"/>
          <p:cNvSpPr txBox="1"/>
          <p:nvPr/>
        </p:nvSpPr>
        <p:spPr>
          <a:xfrm>
            <a:off x="4389120" y="4389120"/>
            <a:ext cx="1508760" cy="246221"/>
          </a:xfrm>
          <a:prstGeom prst="rect">
            <a:avLst/>
          </a:prstGeom>
          <a:noFill/>
        </p:spPr>
        <p:txBody>
          <a:bodyPr wrap="square" rtlCol="0">
            <a:spAutoFit/>
          </a:bodyPr>
          <a:lstStyle/>
          <a:p>
            <a:r>
              <a:rPr lang="en-US" sz="1000" dirty="0" smtClean="0">
                <a:solidFill>
                  <a:schemeClr val="tx2"/>
                </a:solidFill>
                <a:latin typeface="Cooper Std Black" pitchFamily="18" charset="0"/>
              </a:rPr>
              <a:t>EXCITED</a:t>
            </a:r>
            <a:endParaRPr lang="en-US" sz="1000" dirty="0">
              <a:solidFill>
                <a:schemeClr val="tx2"/>
              </a:solidFill>
              <a:latin typeface="Cooper Std Black" pitchFamily="18" charset="0"/>
            </a:endParaRPr>
          </a:p>
        </p:txBody>
      </p:sp>
      <p:sp>
        <p:nvSpPr>
          <p:cNvPr id="70" name="TextBox 69"/>
          <p:cNvSpPr txBox="1"/>
          <p:nvPr/>
        </p:nvSpPr>
        <p:spPr>
          <a:xfrm>
            <a:off x="7360920" y="4297681"/>
            <a:ext cx="1508760" cy="246221"/>
          </a:xfrm>
          <a:prstGeom prst="rect">
            <a:avLst/>
          </a:prstGeom>
          <a:noFill/>
        </p:spPr>
        <p:txBody>
          <a:bodyPr wrap="square" rtlCol="0">
            <a:spAutoFit/>
          </a:bodyPr>
          <a:lstStyle/>
          <a:p>
            <a:r>
              <a:rPr lang="en-US" sz="1000" dirty="0" smtClean="0">
                <a:solidFill>
                  <a:srgbClr val="7030A0"/>
                </a:solidFill>
                <a:latin typeface="Cooper Std Black" pitchFamily="18" charset="0"/>
              </a:rPr>
              <a:t>PASSIONATE</a:t>
            </a:r>
            <a:endParaRPr lang="en-US" sz="1000" dirty="0">
              <a:solidFill>
                <a:srgbClr val="7030A0"/>
              </a:solidFill>
              <a:latin typeface="Cooper Std Black" pitchFamily="18" charset="0"/>
            </a:endParaRPr>
          </a:p>
        </p:txBody>
      </p:sp>
      <p:sp>
        <p:nvSpPr>
          <p:cNvPr id="71" name="TextBox 70"/>
          <p:cNvSpPr txBox="1"/>
          <p:nvPr/>
        </p:nvSpPr>
        <p:spPr>
          <a:xfrm>
            <a:off x="320040" y="5669280"/>
            <a:ext cx="1508760" cy="246221"/>
          </a:xfrm>
          <a:prstGeom prst="rect">
            <a:avLst/>
          </a:prstGeom>
          <a:noFill/>
        </p:spPr>
        <p:txBody>
          <a:bodyPr wrap="square" rtlCol="0">
            <a:spAutoFit/>
          </a:bodyPr>
          <a:lstStyle/>
          <a:p>
            <a:r>
              <a:rPr lang="en-US" sz="1000" dirty="0" smtClean="0">
                <a:solidFill>
                  <a:schemeClr val="accent1"/>
                </a:solidFill>
                <a:latin typeface="Cooper Std Black" pitchFamily="18" charset="0"/>
              </a:rPr>
              <a:t>GOOD</a:t>
            </a:r>
            <a:endParaRPr lang="en-US" sz="1000" dirty="0">
              <a:solidFill>
                <a:schemeClr val="accent1"/>
              </a:solidFill>
              <a:latin typeface="Cooper Std Black" pitchFamily="18" charset="0"/>
            </a:endParaRPr>
          </a:p>
        </p:txBody>
      </p:sp>
      <p:sp>
        <p:nvSpPr>
          <p:cNvPr id="72" name="TextBox 71"/>
          <p:cNvSpPr txBox="1"/>
          <p:nvPr/>
        </p:nvSpPr>
        <p:spPr>
          <a:xfrm rot="16200000">
            <a:off x="6149342" y="4768930"/>
            <a:ext cx="1188720" cy="246221"/>
          </a:xfrm>
          <a:prstGeom prst="rect">
            <a:avLst/>
          </a:prstGeom>
          <a:noFill/>
        </p:spPr>
        <p:txBody>
          <a:bodyPr wrap="square" rtlCol="0">
            <a:spAutoFit/>
          </a:bodyPr>
          <a:lstStyle/>
          <a:p>
            <a:r>
              <a:rPr lang="en-US" sz="1000" dirty="0" smtClean="0">
                <a:solidFill>
                  <a:srgbClr val="FFFF00"/>
                </a:solidFill>
                <a:latin typeface="Cooper Std Black" pitchFamily="18" charset="0"/>
              </a:rPr>
              <a:t>AWESOME</a:t>
            </a:r>
            <a:endParaRPr lang="en-US" sz="1000" dirty="0">
              <a:solidFill>
                <a:srgbClr val="FFFF00"/>
              </a:solidFill>
              <a:latin typeface="Cooper Std Black" pitchFamily="18" charset="0"/>
            </a:endParaRPr>
          </a:p>
        </p:txBody>
      </p:sp>
      <p:sp>
        <p:nvSpPr>
          <p:cNvPr id="73" name="TextBox 72"/>
          <p:cNvSpPr txBox="1"/>
          <p:nvPr/>
        </p:nvSpPr>
        <p:spPr>
          <a:xfrm>
            <a:off x="6903720" y="5212080"/>
            <a:ext cx="1508760" cy="246221"/>
          </a:xfrm>
          <a:prstGeom prst="rect">
            <a:avLst/>
          </a:prstGeom>
          <a:noFill/>
        </p:spPr>
        <p:txBody>
          <a:bodyPr wrap="square" rtlCol="0">
            <a:spAutoFit/>
          </a:bodyPr>
          <a:lstStyle/>
          <a:p>
            <a:r>
              <a:rPr lang="en-US" sz="1000" dirty="0" smtClean="0">
                <a:solidFill>
                  <a:schemeClr val="accent5"/>
                </a:solidFill>
                <a:latin typeface="Cooper Std Black" pitchFamily="18" charset="0"/>
              </a:rPr>
              <a:t>FABULOUS</a:t>
            </a:r>
            <a:endParaRPr lang="en-US" sz="1000" dirty="0">
              <a:solidFill>
                <a:schemeClr val="accent5"/>
              </a:solidFill>
              <a:latin typeface="Cooper Std Black" pitchFamily="18" charset="0"/>
            </a:endParaRPr>
          </a:p>
        </p:txBody>
      </p:sp>
      <p:sp>
        <p:nvSpPr>
          <p:cNvPr id="27" name="TextBox 26"/>
          <p:cNvSpPr txBox="1"/>
          <p:nvPr/>
        </p:nvSpPr>
        <p:spPr>
          <a:xfrm>
            <a:off x="1691640" y="1246703"/>
            <a:ext cx="5532120" cy="307777"/>
          </a:xfrm>
          <a:prstGeom prst="rect">
            <a:avLst/>
          </a:prstGeom>
          <a:noFill/>
        </p:spPr>
        <p:txBody>
          <a:bodyPr wrap="square" rtlCol="0">
            <a:spAutoFit/>
          </a:bodyPr>
          <a:lstStyle/>
          <a:p>
            <a:r>
              <a:rPr lang="en-US" sz="1400" u="sng" dirty="0" smtClean="0"/>
              <a:t>WORDS TO DESCRIBE FEELINGS ABOUT BEING A GIRL TALK LEADER</a:t>
            </a:r>
            <a:endParaRPr lang="en-US" sz="1400" u="sng"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32520" cy="914400"/>
          </a:xfrm>
        </p:spPr>
        <p:txBody>
          <a:bodyPr>
            <a:normAutofit/>
          </a:bodyPr>
          <a:lstStyle/>
          <a:p>
            <a:r>
              <a:rPr lang="en-US" sz="2400" dirty="0" smtClean="0"/>
              <a:t>Their decision to become a Girl Talk leader was triggered by their own selfless desires</a:t>
            </a:r>
            <a:endParaRPr lang="en-US" sz="2400" dirty="0"/>
          </a:p>
        </p:txBody>
      </p:sp>
      <p:graphicFrame>
        <p:nvGraphicFramePr>
          <p:cNvPr id="5" name="Content Placeholder 11"/>
          <p:cNvGraphicFramePr>
            <a:graphicFrameLocks/>
          </p:cNvGraphicFramePr>
          <p:nvPr/>
        </p:nvGraphicFramePr>
        <p:xfrm>
          <a:off x="230187" y="1280160"/>
          <a:ext cx="8683625" cy="3200400"/>
        </p:xfrm>
        <a:graphic>
          <a:graphicData uri="http://schemas.openxmlformats.org/drawingml/2006/table">
            <a:tbl>
              <a:tblPr firstRow="1" bandRow="1">
                <a:tableStyleId>{5C22544A-7EE6-4342-B048-85BDC9FD1C3A}</a:tableStyleId>
              </a:tblPr>
              <a:tblGrid>
                <a:gridCol w="6743666"/>
                <a:gridCol w="1939959"/>
              </a:tblGrid>
              <a:tr h="158791">
                <a:tc>
                  <a:txBody>
                    <a:bodyPr/>
                    <a:lstStyle/>
                    <a:p>
                      <a:pPr algn="l"/>
                      <a:r>
                        <a:rPr lang="en-US" sz="1400" b="0" dirty="0" smtClean="0">
                          <a:solidFill>
                            <a:schemeClr val="tx1"/>
                          </a:solidFill>
                        </a:rPr>
                        <a:t>MOTIVATION</a:t>
                      </a:r>
                      <a:r>
                        <a:rPr lang="en-US" sz="1400" b="0" baseline="0" dirty="0" smtClean="0">
                          <a:solidFill>
                            <a:schemeClr val="tx1"/>
                          </a:solidFill>
                        </a:rPr>
                        <a:t> TO BECOME A GIRL TALK LEADER</a:t>
                      </a:r>
                      <a:endParaRPr lang="en-US" sz="1400" b="0" dirty="0">
                        <a:solidFill>
                          <a:schemeClr val="tx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400" b="0" kern="1200" dirty="0" smtClean="0">
                          <a:solidFill>
                            <a:schemeClr val="tx1"/>
                          </a:solidFill>
                          <a:latin typeface="+mn-lt"/>
                          <a:ea typeface="+mn-ea"/>
                          <a:cs typeface="+mn-cs"/>
                        </a:rPr>
                        <a:t>HIGH SCHOOL LEADERS</a:t>
                      </a:r>
                      <a:endParaRPr lang="en-US" sz="1400" b="0" kern="1200" dirty="0">
                        <a:solidFill>
                          <a:schemeClr val="tx1"/>
                        </a:solidFill>
                        <a:latin typeface="+mn-lt"/>
                        <a:ea typeface="+mn-ea"/>
                        <a:cs typeface="+mn-cs"/>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r>
              <a:tr h="177472">
                <a:tc>
                  <a:txBody>
                    <a:bodyPr/>
                    <a:lstStyle/>
                    <a:p>
                      <a:pPr algn="l"/>
                      <a:r>
                        <a:rPr lang="en-US" sz="1400" b="0" dirty="0" smtClean="0">
                          <a:solidFill>
                            <a:schemeClr val="tx1"/>
                          </a:solidFill>
                        </a:rPr>
                        <a:t>The</a:t>
                      </a:r>
                      <a:r>
                        <a:rPr lang="en-US" sz="1400" b="0" baseline="0" dirty="0" smtClean="0">
                          <a:solidFill>
                            <a:schemeClr val="tx1"/>
                          </a:solidFill>
                        </a:rPr>
                        <a:t> desire to connect with and mentor younger girls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81</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The opportunity to develop mentoring skills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67</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The desire to give back in my community</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66</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The opportunity to develop leadership skills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63</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It will look good on my college application</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45</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My positive experience as a Girl Talk participant*</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65*</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My parents made me do</a:t>
                      </a:r>
                      <a:r>
                        <a:rPr lang="en-US" sz="1400" b="0" baseline="0" dirty="0" smtClean="0">
                          <a:solidFill>
                            <a:schemeClr val="tx1"/>
                          </a:solidFill>
                        </a:rPr>
                        <a:t> it</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3</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None of these</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2</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bl>
          </a:graphicData>
        </a:graphic>
      </p:graphicFrame>
      <p:sp>
        <p:nvSpPr>
          <p:cNvPr id="12" name="TextBox 11"/>
          <p:cNvSpPr txBox="1"/>
          <p:nvPr/>
        </p:nvSpPr>
        <p:spPr>
          <a:xfrm>
            <a:off x="228600" y="59323"/>
            <a:ext cx="3063240" cy="153888"/>
          </a:xfrm>
          <a:prstGeom prst="rect">
            <a:avLst/>
          </a:prstGeom>
          <a:noFill/>
        </p:spPr>
        <p:txBody>
          <a:bodyPr wrap="square" lIns="0" tIns="0" rIns="0" bIns="0" rtlCol="0">
            <a:spAutoFit/>
          </a:bodyPr>
          <a:lstStyle/>
          <a:p>
            <a:r>
              <a:rPr lang="en-US" sz="1000" dirty="0" smtClean="0"/>
              <a:t>Detailed Findings</a:t>
            </a:r>
            <a:endParaRPr lang="en-US" sz="1000" dirty="0"/>
          </a:p>
        </p:txBody>
      </p:sp>
      <p:sp>
        <p:nvSpPr>
          <p:cNvPr id="13" name="TextBox 12"/>
          <p:cNvSpPr txBox="1"/>
          <p:nvPr/>
        </p:nvSpPr>
        <p:spPr>
          <a:xfrm>
            <a:off x="182880" y="4480560"/>
            <a:ext cx="5029200" cy="276999"/>
          </a:xfrm>
          <a:prstGeom prst="rect">
            <a:avLst/>
          </a:prstGeom>
          <a:noFill/>
        </p:spPr>
        <p:txBody>
          <a:bodyPr wrap="square" rtlCol="0">
            <a:spAutoFit/>
          </a:bodyPr>
          <a:lstStyle/>
          <a:p>
            <a:r>
              <a:rPr lang="en-US" sz="1200" dirty="0" smtClean="0"/>
              <a:t>*AMONG PREVIOUS GIRL TALK PARTICIPANTS</a:t>
            </a:r>
            <a:endParaRPr lang="en-US" sz="1200" dirty="0"/>
          </a:p>
        </p:txBody>
      </p:sp>
      <p:sp>
        <p:nvSpPr>
          <p:cNvPr id="9" name="Content Placeholder 2"/>
          <p:cNvSpPr txBox="1">
            <a:spLocks/>
          </p:cNvSpPr>
          <p:nvPr/>
        </p:nvSpPr>
        <p:spPr>
          <a:xfrm>
            <a:off x="228600" y="4800600"/>
            <a:ext cx="3200400" cy="1097279"/>
          </a:xfrm>
          <a:prstGeom prst="rect">
            <a:avLst/>
          </a:prstGeom>
        </p:spPr>
        <p:txBody>
          <a:bodyPr>
            <a:normAutofit fontScale="85000" lnSpcReduction="10000"/>
          </a:bodyPr>
          <a:lstStyle/>
          <a:p>
            <a:pPr marL="0" marR="0" lvl="0" indent="0" algn="l" defTabSz="914400" rtl="0" eaLnBrk="1" fontAlgn="auto" latinLnBrk="0" hangingPunct="1">
              <a:lnSpc>
                <a:spcPct val="100000"/>
              </a:lnSpc>
              <a:spcBef>
                <a:spcPts val="1200"/>
              </a:spcBef>
              <a:spcAft>
                <a:spcPts val="0"/>
              </a:spcAft>
              <a:buClr>
                <a:schemeClr val="accent6"/>
              </a:buClr>
              <a:buSzTx/>
              <a:buFont typeface="Franklin Gothic Book" pitchFamily="34" charset="0"/>
              <a:buNone/>
              <a:tabLst/>
              <a:defRPr/>
            </a:pPr>
            <a:r>
              <a:rPr lang="en-US" sz="4400" dirty="0" smtClean="0"/>
              <a:t>32</a:t>
            </a:r>
            <a:r>
              <a:rPr kumimoji="0" lang="en-US" sz="4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rPr>
              <a:t>of high school leaders participated in Girl</a:t>
            </a:r>
            <a:r>
              <a:rPr kumimoji="0" lang="en-US" sz="1600" b="0" i="0" u="none" strike="noStrike" kern="1200" cap="none" spc="0" normalizeH="0" noProof="0" dirty="0" smtClean="0">
                <a:ln>
                  <a:noFill/>
                </a:ln>
                <a:solidFill>
                  <a:schemeClr val="tx1"/>
                </a:solidFill>
                <a:effectLst/>
                <a:uLnTx/>
                <a:uFillTx/>
                <a:latin typeface="+mn-lt"/>
                <a:ea typeface="+mn-ea"/>
                <a:cs typeface="+mn-cs"/>
              </a:rPr>
              <a:t> Talk as a middle school participant</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17</a:t>
            </a:fld>
            <a:endParaRPr lang="en-US" dirty="0"/>
          </a:p>
        </p:txBody>
      </p:sp>
      <p:sp>
        <p:nvSpPr>
          <p:cNvPr id="14"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32520" cy="914400"/>
          </a:xfrm>
        </p:spPr>
        <p:txBody>
          <a:bodyPr>
            <a:noAutofit/>
          </a:bodyPr>
          <a:lstStyle/>
          <a:p>
            <a:r>
              <a:rPr lang="en-US" sz="2000" dirty="0" smtClean="0"/>
              <a:t>Though most are happy with the way things are, some suggested stronger leadership and efforts to generate higher awareness of Girl Talk </a:t>
            </a:r>
            <a:endParaRPr lang="en-US" sz="2000" dirty="0"/>
          </a:p>
        </p:txBody>
      </p:sp>
      <p:graphicFrame>
        <p:nvGraphicFramePr>
          <p:cNvPr id="5" name="Content Placeholder 11"/>
          <p:cNvGraphicFramePr>
            <a:graphicFrameLocks/>
          </p:cNvGraphicFramePr>
          <p:nvPr/>
        </p:nvGraphicFramePr>
        <p:xfrm>
          <a:off x="228600" y="1143000"/>
          <a:ext cx="8683625" cy="3200400"/>
        </p:xfrm>
        <a:graphic>
          <a:graphicData uri="http://schemas.openxmlformats.org/drawingml/2006/table">
            <a:tbl>
              <a:tblPr firstRow="1" bandRow="1">
                <a:tableStyleId>{5C22544A-7EE6-4342-B048-85BDC9FD1C3A}</a:tableStyleId>
              </a:tblPr>
              <a:tblGrid>
                <a:gridCol w="6743666"/>
                <a:gridCol w="1939959"/>
              </a:tblGrid>
              <a:tr h="158791">
                <a:tc>
                  <a:txBody>
                    <a:bodyPr/>
                    <a:lstStyle/>
                    <a:p>
                      <a:pPr algn="l"/>
                      <a:r>
                        <a:rPr lang="en-US" sz="1400" b="0" dirty="0" smtClean="0">
                          <a:solidFill>
                            <a:schemeClr val="tx1"/>
                          </a:solidFill>
                        </a:rPr>
                        <a:t>ADDITIONAL</a:t>
                      </a:r>
                      <a:r>
                        <a:rPr lang="en-US" sz="1400" b="0" baseline="0" dirty="0" smtClean="0">
                          <a:solidFill>
                            <a:schemeClr val="tx1"/>
                          </a:solidFill>
                        </a:rPr>
                        <a:t> FEEDBACK TO MAKE GIRL TALK MORE SUCCESSFUL (OPEN-END)</a:t>
                      </a:r>
                      <a:endParaRPr lang="en-US" sz="1400" b="0" dirty="0">
                        <a:solidFill>
                          <a:schemeClr val="tx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400" b="0" kern="1200" dirty="0" smtClean="0">
                          <a:solidFill>
                            <a:schemeClr val="tx1"/>
                          </a:solidFill>
                          <a:latin typeface="+mn-lt"/>
                          <a:ea typeface="+mn-ea"/>
                          <a:cs typeface="+mn-cs"/>
                        </a:rPr>
                        <a:t>HIGH</a:t>
                      </a:r>
                      <a:r>
                        <a:rPr lang="en-US" sz="1400" b="0" kern="1200" baseline="0" dirty="0" smtClean="0">
                          <a:solidFill>
                            <a:schemeClr val="tx1"/>
                          </a:solidFill>
                          <a:latin typeface="+mn-lt"/>
                          <a:ea typeface="+mn-ea"/>
                          <a:cs typeface="+mn-cs"/>
                        </a:rPr>
                        <a:t> SCHOOL </a:t>
                      </a:r>
                      <a:r>
                        <a:rPr lang="en-US" sz="1400" b="0" kern="1200" dirty="0" smtClean="0">
                          <a:solidFill>
                            <a:schemeClr val="tx1"/>
                          </a:solidFill>
                          <a:latin typeface="+mn-lt"/>
                          <a:ea typeface="+mn-ea"/>
                          <a:cs typeface="+mn-cs"/>
                        </a:rPr>
                        <a:t>LEADERS (N=57)</a:t>
                      </a:r>
                      <a:endParaRPr lang="en-US" sz="1400" b="0" kern="1200" dirty="0">
                        <a:solidFill>
                          <a:schemeClr val="tx1"/>
                        </a:solidFill>
                        <a:latin typeface="+mn-lt"/>
                        <a:ea typeface="+mn-ea"/>
                        <a:cs typeface="+mn-cs"/>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r>
              <a:tr h="177472">
                <a:tc>
                  <a:txBody>
                    <a:bodyPr/>
                    <a:lstStyle/>
                    <a:p>
                      <a:pPr algn="l"/>
                      <a:r>
                        <a:rPr lang="en-US" sz="1400" b="0" dirty="0" smtClean="0">
                          <a:solidFill>
                            <a:schemeClr val="tx1"/>
                          </a:solidFill>
                        </a:rPr>
                        <a:t>Nothing – Like it the way it is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30</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Better leaders/counselors/advisors/sponsors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17</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More announcements/publicity</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10</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More middle school level</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7</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Less pressure</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7</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More time for free talk</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7</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Better communication between leaders and girls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7</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More</a:t>
                      </a:r>
                      <a:r>
                        <a:rPr lang="en-US" sz="1400" b="0" baseline="0" dirty="0" smtClean="0">
                          <a:solidFill>
                            <a:schemeClr val="tx1"/>
                          </a:solidFill>
                        </a:rPr>
                        <a:t> resources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7</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bl>
          </a:graphicData>
        </a:graphic>
      </p:graphicFrame>
      <p:sp>
        <p:nvSpPr>
          <p:cNvPr id="12" name="TextBox 11"/>
          <p:cNvSpPr txBox="1"/>
          <p:nvPr/>
        </p:nvSpPr>
        <p:spPr>
          <a:xfrm>
            <a:off x="228600" y="59323"/>
            <a:ext cx="3063240" cy="153888"/>
          </a:xfrm>
          <a:prstGeom prst="rect">
            <a:avLst/>
          </a:prstGeom>
          <a:noFill/>
        </p:spPr>
        <p:txBody>
          <a:bodyPr wrap="square" lIns="0" tIns="0" rIns="0" bIns="0" rtlCol="0">
            <a:spAutoFit/>
          </a:bodyPr>
          <a:lstStyle/>
          <a:p>
            <a:r>
              <a:rPr lang="en-US" sz="1000" dirty="0" smtClean="0"/>
              <a:t>Detailed Findings</a:t>
            </a:r>
            <a:endParaRPr lang="en-US" sz="1000" dirty="0"/>
          </a:p>
        </p:txBody>
      </p:sp>
      <p:sp>
        <p:nvSpPr>
          <p:cNvPr id="8"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18</a:t>
            </a:fld>
            <a:endParaRPr lang="en-US" dirty="0"/>
          </a:p>
        </p:txBody>
      </p:sp>
      <p:sp>
        <p:nvSpPr>
          <p:cNvPr id="9"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
        <p:nvSpPr>
          <p:cNvPr id="13" name="Rectangular Callout 12"/>
          <p:cNvSpPr/>
          <p:nvPr/>
        </p:nvSpPr>
        <p:spPr>
          <a:xfrm>
            <a:off x="228600" y="4663440"/>
            <a:ext cx="2697480" cy="1463040"/>
          </a:xfrm>
          <a:prstGeom prst="wedgeRectCallout">
            <a:avLst>
              <a:gd name="adj1" fmla="val -21347"/>
              <a:gd name="adj2" fmla="val -67902"/>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spcBef>
                <a:spcPts val="300"/>
              </a:spcBef>
            </a:pPr>
            <a:r>
              <a:rPr lang="en-US" sz="1200" b="1" i="1" dirty="0" smtClean="0"/>
              <a:t>“Our Girl Talk chapter needs more leadership and enthusiasm. I think the Chapter Leader (the adult) needs to take Girl Talk seminars. I think that would make Girl Talk even more successful.”</a:t>
            </a:r>
            <a:endParaRPr lang="en-US" sz="1200" i="1" dirty="0" smtClean="0"/>
          </a:p>
          <a:p>
            <a:pPr>
              <a:spcBef>
                <a:spcPts val="300"/>
              </a:spcBef>
            </a:pPr>
            <a:r>
              <a:rPr lang="en-US" sz="1200" dirty="0" smtClean="0"/>
              <a:t>- HIGH SCHOOL LEADER</a:t>
            </a:r>
          </a:p>
        </p:txBody>
      </p:sp>
      <p:sp>
        <p:nvSpPr>
          <p:cNvPr id="14" name="Rectangular Callout 13"/>
          <p:cNvSpPr/>
          <p:nvPr/>
        </p:nvSpPr>
        <p:spPr>
          <a:xfrm>
            <a:off x="3246120" y="4663440"/>
            <a:ext cx="2697480" cy="1645920"/>
          </a:xfrm>
          <a:prstGeom prst="wedgeRectCallout">
            <a:avLst>
              <a:gd name="adj1" fmla="val -21860"/>
              <a:gd name="adj2" fmla="val -66899"/>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spcBef>
                <a:spcPts val="300"/>
              </a:spcBef>
            </a:pPr>
            <a:r>
              <a:rPr lang="en-US" sz="1200" b="1" i="1" dirty="0" smtClean="0"/>
              <a:t>“I would mostly enjoy more training or resources to be a more effective leader. I would like to know how to really make the lessons stick with the girls outside of the meetings, and have a chance to see how other Girl Talk leaders run their meetings.”</a:t>
            </a:r>
            <a:endParaRPr lang="en-US" sz="1200" i="1" dirty="0" smtClean="0"/>
          </a:p>
          <a:p>
            <a:pPr>
              <a:spcBef>
                <a:spcPts val="300"/>
              </a:spcBef>
            </a:pPr>
            <a:r>
              <a:rPr lang="en-US" sz="1200" dirty="0" smtClean="0"/>
              <a:t>- HIGH SCHOOL LEADER</a:t>
            </a:r>
          </a:p>
        </p:txBody>
      </p:sp>
      <p:sp>
        <p:nvSpPr>
          <p:cNvPr id="15" name="Rectangular Callout 14"/>
          <p:cNvSpPr/>
          <p:nvPr/>
        </p:nvSpPr>
        <p:spPr>
          <a:xfrm>
            <a:off x="6217920" y="4663440"/>
            <a:ext cx="2697480" cy="1623346"/>
          </a:xfrm>
          <a:prstGeom prst="wedgeRectCallout">
            <a:avLst>
              <a:gd name="adj1" fmla="val -21862"/>
              <a:gd name="adj2" fmla="val -66560"/>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spcBef>
                <a:spcPts val="300"/>
              </a:spcBef>
            </a:pPr>
            <a:r>
              <a:rPr lang="en-US" sz="1200" b="1" i="1" dirty="0" smtClean="0"/>
              <a:t>“I wish there was some way we could get more girls involved in Girl Talk, particularly girls of all backgrounds. Maybe if we could somehow spread the word but also make it sound fun in order to get a larger group of girls to participate.”</a:t>
            </a:r>
            <a:endParaRPr lang="en-US" sz="1200" i="1" dirty="0" smtClean="0"/>
          </a:p>
          <a:p>
            <a:pPr>
              <a:spcBef>
                <a:spcPts val="300"/>
              </a:spcBef>
            </a:pPr>
            <a:r>
              <a:rPr lang="en-US" sz="1200" dirty="0" smtClean="0"/>
              <a:t>- HIGH SCHOOL LEADER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19</a:t>
            </a:fld>
            <a:endParaRPr lang="en-US" dirty="0"/>
          </a:p>
        </p:txBody>
      </p:sp>
      <p:sp>
        <p:nvSpPr>
          <p:cNvPr id="17"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
        <p:nvSpPr>
          <p:cNvPr id="7" name="Title 1"/>
          <p:cNvSpPr>
            <a:spLocks noGrp="1"/>
          </p:cNvSpPr>
          <p:nvPr>
            <p:ph type="title"/>
          </p:nvPr>
        </p:nvSpPr>
        <p:spPr>
          <a:xfrm>
            <a:off x="228600" y="228600"/>
            <a:ext cx="1417320" cy="914400"/>
          </a:xfrm>
          <a:solidFill>
            <a:schemeClr val="bg1"/>
          </a:solidFill>
        </p:spPr>
        <p:txBody>
          <a:bodyPr/>
          <a:lstStyle/>
          <a:p>
            <a:r>
              <a:rPr lang="en-US" dirty="0" smtClean="0"/>
              <a:t>Contents </a:t>
            </a:r>
            <a:endParaRPr lang="en-US" dirty="0"/>
          </a:p>
        </p:txBody>
      </p:sp>
      <p:sp>
        <p:nvSpPr>
          <p:cNvPr id="8" name="Content Placeholder 2"/>
          <p:cNvSpPr txBox="1">
            <a:spLocks/>
          </p:cNvSpPr>
          <p:nvPr/>
        </p:nvSpPr>
        <p:spPr>
          <a:xfrm>
            <a:off x="228600" y="1371601"/>
            <a:ext cx="5577840" cy="2011680"/>
          </a:xfrm>
          <a:prstGeom prst="rect">
            <a:avLst/>
          </a:prstGeom>
          <a:solidFill>
            <a:schemeClr val="bg1"/>
          </a:solidFill>
        </p:spPr>
        <p:txBody>
          <a:bodyPr>
            <a:normAutofit/>
          </a:bodyPr>
          <a:lstStyle/>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Background, Objectives and Methodology</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Executive Summary &amp; Implications	</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Detailed Findings</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dirty="0" smtClean="0">
                <a:ln>
                  <a:noFill/>
                </a:ln>
                <a:solidFill>
                  <a:schemeClr val="accent4"/>
                </a:solidFill>
                <a:effectLst/>
                <a:uLnTx/>
                <a:uFillTx/>
                <a:latin typeface="+mn-lt"/>
                <a:ea typeface="+mn-ea"/>
                <a:cs typeface="+mn-cs"/>
              </a:rPr>
              <a:t>Demographics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2</a:t>
            </a:fld>
            <a:endParaRPr lang="en-US" dirty="0"/>
          </a:p>
        </p:txBody>
      </p:sp>
      <p:sp>
        <p:nvSpPr>
          <p:cNvPr id="17"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
        <p:nvSpPr>
          <p:cNvPr id="19" name="Title 1"/>
          <p:cNvSpPr>
            <a:spLocks noGrp="1"/>
          </p:cNvSpPr>
          <p:nvPr>
            <p:ph type="title"/>
          </p:nvPr>
        </p:nvSpPr>
        <p:spPr>
          <a:xfrm>
            <a:off x="228599" y="228600"/>
            <a:ext cx="8683625" cy="914400"/>
          </a:xfrm>
          <a:noFill/>
        </p:spPr>
        <p:txBody>
          <a:bodyPr/>
          <a:lstStyle/>
          <a:p>
            <a:r>
              <a:rPr lang="en-US" dirty="0" smtClean="0"/>
              <a:t>Contents </a:t>
            </a:r>
            <a:endParaRPr lang="en-US" dirty="0"/>
          </a:p>
        </p:txBody>
      </p:sp>
      <p:sp>
        <p:nvSpPr>
          <p:cNvPr id="20" name="Content Placeholder 2"/>
          <p:cNvSpPr txBox="1">
            <a:spLocks/>
          </p:cNvSpPr>
          <p:nvPr/>
        </p:nvSpPr>
        <p:spPr>
          <a:xfrm>
            <a:off x="228600" y="1371601"/>
            <a:ext cx="5394960" cy="1965960"/>
          </a:xfrm>
          <a:prstGeom prst="rect">
            <a:avLst/>
          </a:prstGeom>
          <a:noFill/>
        </p:spPr>
        <p:txBody>
          <a:bodyPr>
            <a:normAutofit/>
          </a:bodyPr>
          <a:lstStyle/>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dirty="0" smtClean="0">
                <a:ln>
                  <a:noFill/>
                </a:ln>
                <a:solidFill>
                  <a:schemeClr val="accent4"/>
                </a:solidFill>
                <a:effectLst/>
                <a:uLnTx/>
                <a:uFillTx/>
                <a:latin typeface="+mn-lt"/>
                <a:ea typeface="+mn-ea"/>
                <a:cs typeface="+mn-cs"/>
              </a:rPr>
              <a:t>Background, Objectives and Methodology</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Executive Summary &amp; Implications	</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Detailed Findings</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Demographics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n-US" sz="2400" dirty="0" smtClean="0"/>
              <a:t>High school leaders’ age and grade</a:t>
            </a:r>
          </a:p>
        </p:txBody>
      </p:sp>
      <p:sp>
        <p:nvSpPr>
          <p:cNvPr id="18" name="Text Box 8"/>
          <p:cNvSpPr txBox="1">
            <a:spLocks noChangeArrowheads="1"/>
          </p:cNvSpPr>
          <p:nvPr/>
        </p:nvSpPr>
        <p:spPr bwMode="auto">
          <a:xfrm>
            <a:off x="246063" y="104775"/>
            <a:ext cx="4325937" cy="123825"/>
          </a:xfrm>
          <a:prstGeom prst="rect">
            <a:avLst/>
          </a:prstGeom>
          <a:noFill/>
          <a:ln w="9525">
            <a:noFill/>
            <a:miter lim="800000"/>
            <a:headEnd/>
            <a:tailEnd/>
          </a:ln>
        </p:spPr>
        <p:txBody>
          <a:bodyPr lIns="0" tIns="0" rIns="0" bIns="0" anchor="b">
            <a:spAutoFit/>
          </a:bodyPr>
          <a:lstStyle/>
          <a:p>
            <a:pPr fontAlgn="base">
              <a:spcBef>
                <a:spcPct val="50000"/>
              </a:spcBef>
              <a:spcAft>
                <a:spcPct val="0"/>
              </a:spcAft>
              <a:tabLst>
                <a:tab pos="1828800" algn="l"/>
              </a:tabLst>
            </a:pPr>
            <a:r>
              <a:rPr lang="en-US" sz="800" dirty="0">
                <a:solidFill>
                  <a:srgbClr val="717073"/>
                </a:solidFill>
                <a:cs typeface="Franklin Gothic Medium" pitchFamily="34" charset="0"/>
              </a:rPr>
              <a:t>DEMOGRAPHICS</a:t>
            </a:r>
          </a:p>
        </p:txBody>
      </p:sp>
      <p:graphicFrame>
        <p:nvGraphicFramePr>
          <p:cNvPr id="14" name="Content Placeholder 13"/>
          <p:cNvGraphicFramePr>
            <a:graphicFrameLocks/>
          </p:cNvGraphicFramePr>
          <p:nvPr/>
        </p:nvGraphicFramePr>
        <p:xfrm>
          <a:off x="228600" y="1691640"/>
          <a:ext cx="4160838" cy="3566160"/>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Straight Connector 19"/>
          <p:cNvCxnSpPr/>
          <p:nvPr/>
        </p:nvCxnSpPr>
        <p:spPr>
          <a:xfrm>
            <a:off x="4572000" y="1371600"/>
            <a:ext cx="0" cy="4572000"/>
          </a:xfrm>
          <a:prstGeom prst="line">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20</a:t>
            </a:fld>
            <a:endParaRPr lang="en-US" dirty="0"/>
          </a:p>
        </p:txBody>
      </p:sp>
      <p:sp>
        <p:nvSpPr>
          <p:cNvPr id="21"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graphicFrame>
        <p:nvGraphicFramePr>
          <p:cNvPr id="22" name="Content Placeholder 13"/>
          <p:cNvGraphicFramePr>
            <a:graphicFrameLocks/>
          </p:cNvGraphicFramePr>
          <p:nvPr/>
        </p:nvGraphicFramePr>
        <p:xfrm>
          <a:off x="4617720" y="1691640"/>
          <a:ext cx="4160838" cy="35661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28600" y="228600"/>
            <a:ext cx="4800600" cy="914400"/>
          </a:xfrm>
        </p:spPr>
        <p:txBody>
          <a:bodyPr>
            <a:normAutofit/>
          </a:bodyPr>
          <a:lstStyle/>
          <a:p>
            <a:r>
              <a:rPr lang="en-US" sz="2400" dirty="0" smtClean="0"/>
              <a:t>High school leaders’ ethnicity and time of participation in Girl Talk</a:t>
            </a:r>
          </a:p>
        </p:txBody>
      </p:sp>
      <p:sp>
        <p:nvSpPr>
          <p:cNvPr id="18" name="Text Box 8"/>
          <p:cNvSpPr txBox="1">
            <a:spLocks noChangeArrowheads="1"/>
          </p:cNvSpPr>
          <p:nvPr/>
        </p:nvSpPr>
        <p:spPr bwMode="auto">
          <a:xfrm>
            <a:off x="246063" y="104775"/>
            <a:ext cx="4325937" cy="123825"/>
          </a:xfrm>
          <a:prstGeom prst="rect">
            <a:avLst/>
          </a:prstGeom>
          <a:noFill/>
          <a:ln w="9525">
            <a:noFill/>
            <a:miter lim="800000"/>
            <a:headEnd/>
            <a:tailEnd/>
          </a:ln>
        </p:spPr>
        <p:txBody>
          <a:bodyPr lIns="0" tIns="0" rIns="0" bIns="0" anchor="b">
            <a:spAutoFit/>
          </a:bodyPr>
          <a:lstStyle/>
          <a:p>
            <a:pPr fontAlgn="base">
              <a:spcBef>
                <a:spcPct val="50000"/>
              </a:spcBef>
              <a:spcAft>
                <a:spcPct val="0"/>
              </a:spcAft>
              <a:tabLst>
                <a:tab pos="1828800" algn="l"/>
              </a:tabLst>
            </a:pPr>
            <a:r>
              <a:rPr lang="en-US" sz="800" dirty="0">
                <a:solidFill>
                  <a:srgbClr val="717073"/>
                </a:solidFill>
                <a:cs typeface="Franklin Gothic Medium" pitchFamily="34" charset="0"/>
              </a:rPr>
              <a:t>DEMOGRAPHICS</a:t>
            </a:r>
          </a:p>
        </p:txBody>
      </p:sp>
      <p:graphicFrame>
        <p:nvGraphicFramePr>
          <p:cNvPr id="14" name="Content Placeholder 13"/>
          <p:cNvGraphicFramePr>
            <a:graphicFrameLocks/>
          </p:cNvGraphicFramePr>
          <p:nvPr/>
        </p:nvGraphicFramePr>
        <p:xfrm>
          <a:off x="228600" y="1691640"/>
          <a:ext cx="4160838" cy="3566160"/>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Straight Connector 19"/>
          <p:cNvCxnSpPr/>
          <p:nvPr/>
        </p:nvCxnSpPr>
        <p:spPr>
          <a:xfrm>
            <a:off x="4572000" y="1371600"/>
            <a:ext cx="0" cy="4572000"/>
          </a:xfrm>
          <a:prstGeom prst="line">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21</a:t>
            </a:fld>
            <a:endParaRPr lang="en-US" dirty="0"/>
          </a:p>
        </p:txBody>
      </p:sp>
      <p:sp>
        <p:nvSpPr>
          <p:cNvPr id="21"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graphicFrame>
        <p:nvGraphicFramePr>
          <p:cNvPr id="9" name="Content Placeholder 13"/>
          <p:cNvGraphicFramePr>
            <a:graphicFrameLocks/>
          </p:cNvGraphicFramePr>
          <p:nvPr/>
        </p:nvGraphicFramePr>
        <p:xfrm>
          <a:off x="4617720" y="1691640"/>
          <a:ext cx="4160838" cy="35661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1"/>
            <a:ext cx="9157138" cy="6100549"/>
          </a:xfrm>
          <a:prstGeom prst="rect">
            <a:avLst/>
          </a:prstGeom>
          <a:noFill/>
          <a:ln w="9525">
            <a:noFill/>
            <a:miter lim="800000"/>
            <a:headEnd/>
            <a:tailEnd/>
          </a:ln>
        </p:spPr>
      </p:pic>
      <p:sp>
        <p:nvSpPr>
          <p:cNvPr id="13314" name="Title 5"/>
          <p:cNvSpPr>
            <a:spLocks noGrp="1"/>
          </p:cNvSpPr>
          <p:nvPr>
            <p:ph type="ctrTitle"/>
          </p:nvPr>
        </p:nvSpPr>
        <p:spPr>
          <a:xfrm>
            <a:off x="228600" y="1371600"/>
            <a:ext cx="4343400" cy="1219200"/>
          </a:xfrm>
          <a:ln>
            <a:noFill/>
          </a:ln>
          <a:effectLst>
            <a:outerShdw blurRad="50800" dist="38100" dir="5400000" algn="t" rotWithShape="0">
              <a:prstClr val="black">
                <a:alpha val="40000"/>
              </a:prstClr>
            </a:outerShdw>
          </a:effectLst>
        </p:spPr>
        <p:txBody>
          <a:bodyPr/>
          <a:lstStyle/>
          <a:p>
            <a:r>
              <a:rPr lang="en-GB" dirty="0" smtClean="0">
                <a:solidFill>
                  <a:schemeClr val="bg1"/>
                </a:solidFill>
              </a:rPr>
              <a:t>THANK YOU!</a:t>
            </a:r>
            <a:endParaRPr lang="en-US" dirty="0" smtClean="0">
              <a:solidFill>
                <a:schemeClr val="bg1"/>
              </a:solidFill>
            </a:endParaRPr>
          </a:p>
        </p:txBody>
      </p:sp>
      <p:sp>
        <p:nvSpPr>
          <p:cNvPr id="10" name="Subtitle 6"/>
          <p:cNvSpPr txBox="1">
            <a:spLocks/>
          </p:cNvSpPr>
          <p:nvPr/>
        </p:nvSpPr>
        <p:spPr>
          <a:xfrm>
            <a:off x="228600" y="2880359"/>
            <a:ext cx="4251960" cy="1737361"/>
          </a:xfrm>
          <a:prstGeom prst="rect">
            <a:avLst/>
          </a:prstGeom>
          <a:solidFill>
            <a:schemeClr val="tx1">
              <a:alpha val="30000"/>
            </a:schemeClr>
          </a:solidFill>
          <a:ln>
            <a:noFill/>
          </a:ln>
          <a:effectLst>
            <a:outerShdw blurRad="50800" dist="38100" dir="5400000" algn="t" rotWithShape="0">
              <a:prstClr val="black">
                <a:alpha val="40000"/>
              </a:prstClr>
            </a:outerShdw>
          </a:effectLst>
        </p:spPr>
        <p:txBody>
          <a:bodyPr vert="horz" lIns="0" tIns="0" rIns="0" bIns="0" rtlCol="0" anchor="t">
            <a:normAutofit/>
          </a:bodyPr>
          <a:lstStyle/>
          <a:p>
            <a:pPr lvl="0">
              <a:spcBef>
                <a:spcPts val="600"/>
              </a:spcBef>
              <a:buClr>
                <a:srgbClr val="8DC63F"/>
              </a:buClr>
            </a:pPr>
            <a:r>
              <a:rPr lang="en-US" dirty="0" smtClean="0">
                <a:solidFill>
                  <a:prstClr val="white"/>
                </a:solidFill>
              </a:rPr>
              <a:t>Questions or Comments?</a:t>
            </a:r>
          </a:p>
          <a:p>
            <a:pPr lvl="0">
              <a:spcBef>
                <a:spcPts val="600"/>
              </a:spcBef>
              <a:buClr>
                <a:srgbClr val="8DC63F"/>
              </a:buClr>
            </a:pPr>
            <a:r>
              <a:rPr lang="en-US" dirty="0" smtClean="0">
                <a:solidFill>
                  <a:prstClr val="white"/>
                </a:solidFill>
              </a:rPr>
              <a:t>Contact:</a:t>
            </a:r>
          </a:p>
          <a:p>
            <a:pPr lvl="0">
              <a:spcBef>
                <a:spcPts val="600"/>
              </a:spcBef>
              <a:buClr>
                <a:srgbClr val="8DC63F"/>
              </a:buClr>
            </a:pPr>
            <a:r>
              <a:rPr lang="en-US" sz="2000" dirty="0" smtClean="0">
                <a:solidFill>
                  <a:prstClr val="white"/>
                </a:solidFill>
              </a:rPr>
              <a:t>Kristi Sarmiento </a:t>
            </a:r>
            <a:r>
              <a:rPr lang="en-US" dirty="0" smtClean="0">
                <a:solidFill>
                  <a:prstClr val="white"/>
                </a:solidFill>
              </a:rPr>
              <a:t/>
            </a:r>
            <a:br>
              <a:rPr lang="en-US" dirty="0" smtClean="0">
                <a:solidFill>
                  <a:prstClr val="white"/>
                </a:solidFill>
              </a:rPr>
            </a:br>
            <a:r>
              <a:rPr lang="en-US" dirty="0" smtClean="0">
                <a:solidFill>
                  <a:prstClr val="white"/>
                </a:solidFill>
              </a:rPr>
              <a:t>Kristi.Sarmiento@thefuturescompany.com</a:t>
            </a:r>
          </a:p>
          <a:p>
            <a:pPr lvl="0">
              <a:spcBef>
                <a:spcPts val="600"/>
              </a:spcBef>
              <a:buClr>
                <a:srgbClr val="8DC63F"/>
              </a:buClr>
            </a:pPr>
            <a:r>
              <a:rPr lang="en-US" dirty="0" smtClean="0">
                <a:solidFill>
                  <a:prstClr val="white"/>
                </a:solidFill>
              </a:rPr>
              <a:t>214.606.3102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5" descr="pptpic"/>
          <p:cNvPicPr>
            <a:picLocks noChangeAspect="1" noChangeArrowheads="1"/>
          </p:cNvPicPr>
          <p:nvPr/>
        </p:nvPicPr>
        <p:blipFill>
          <a:blip r:embed="rId2" cstate="print"/>
          <a:srcRect/>
          <a:stretch>
            <a:fillRect/>
          </a:stretch>
        </p:blipFill>
        <p:spPr bwMode="auto">
          <a:xfrm>
            <a:off x="1417320" y="3333881"/>
            <a:ext cx="7764780" cy="3590794"/>
          </a:xfrm>
          <a:prstGeom prst="rect">
            <a:avLst/>
          </a:prstGeom>
          <a:noFill/>
        </p:spPr>
      </p:pic>
      <p:sp>
        <p:nvSpPr>
          <p:cNvPr id="16"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solidFill>
                  <a:schemeClr val="bg1"/>
                </a:solidFill>
              </a:rPr>
              <a:pPr/>
              <a:t>3</a:t>
            </a:fld>
            <a:endParaRPr lang="en-US" dirty="0">
              <a:solidFill>
                <a:schemeClr val="bg1"/>
              </a:solidFill>
            </a:endParaRPr>
          </a:p>
        </p:txBody>
      </p:sp>
      <p:sp>
        <p:nvSpPr>
          <p:cNvPr id="17" name="Footer Placeholder 5"/>
          <p:cNvSpPr>
            <a:spLocks noGrp="1"/>
          </p:cNvSpPr>
          <p:nvPr>
            <p:ph type="ftr" sz="quarter" idx="11"/>
          </p:nvPr>
        </p:nvSpPr>
        <p:spPr>
          <a:xfrm>
            <a:off x="5882640" y="6172200"/>
            <a:ext cx="2895600" cy="457200"/>
          </a:xfrm>
        </p:spPr>
        <p:txBody>
          <a:bodyPr/>
          <a:lstStyle/>
          <a:p>
            <a:r>
              <a:rPr lang="en-US" dirty="0" smtClean="0">
                <a:solidFill>
                  <a:schemeClr val="bg1"/>
                </a:solidFill>
              </a:rPr>
              <a:t>Girl Talk Program Evaluation Research Report</a:t>
            </a:r>
            <a:endParaRPr lang="en-US" dirty="0">
              <a:solidFill>
                <a:schemeClr val="bg1"/>
              </a:solidFill>
            </a:endParaRPr>
          </a:p>
        </p:txBody>
      </p:sp>
      <p:sp>
        <p:nvSpPr>
          <p:cNvPr id="8" name="Title 1"/>
          <p:cNvSpPr>
            <a:spLocks noGrp="1"/>
          </p:cNvSpPr>
          <p:nvPr>
            <p:ph type="title"/>
          </p:nvPr>
        </p:nvSpPr>
        <p:spPr>
          <a:xfrm>
            <a:off x="228600" y="228600"/>
            <a:ext cx="8686800" cy="914400"/>
          </a:xfrm>
        </p:spPr>
        <p:txBody>
          <a:bodyPr/>
          <a:lstStyle/>
          <a:p>
            <a:r>
              <a:rPr lang="en-US" dirty="0" smtClean="0"/>
              <a:t>Fostering positive qualities among young girls</a:t>
            </a:r>
            <a:endParaRPr lang="en-US" dirty="0"/>
          </a:p>
        </p:txBody>
      </p:sp>
      <p:sp>
        <p:nvSpPr>
          <p:cNvPr id="9" name="Content Placeholder 12"/>
          <p:cNvSpPr txBox="1">
            <a:spLocks/>
          </p:cNvSpPr>
          <p:nvPr/>
        </p:nvSpPr>
        <p:spPr>
          <a:xfrm>
            <a:off x="228600" y="1371600"/>
            <a:ext cx="8686800" cy="4571999"/>
          </a:xfrm>
          <a:prstGeom prst="rect">
            <a:avLst/>
          </a:prstGeom>
        </p:spPr>
        <p:txBody>
          <a:bodyPr/>
          <a:lstStyle/>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As part of an ongoing commitment to the health and well-being of teens, The Century Council desired to conduct an evaluation of the program, “Girl Talk.”</a:t>
            </a:r>
          </a:p>
          <a:p>
            <a:pPr marL="742950" marR="0" lvl="1" indent="-28575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Girl Talk is a peer-to-peer mentoring program designed to help young teen girls develop self-esteem, build leadership skills, and recognize the value of community service. </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The program is designed so that high school girls mentor middle school girls, giving high school girls the opportunity to share their experiences as positive role models, which benefits middle school girls, helping them realize that they are not alone in the issues they face.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228600" y="1371600"/>
            <a:ext cx="4343400" cy="1417320"/>
          </a:xfrm>
          <a:prstGeom prst="rect">
            <a:avLst/>
          </a:prstGeom>
        </p:spPr>
        <p:txBody>
          <a:bodyPr vert="horz" lIns="0" tIns="0" rIns="0" bIns="0" rtlCol="0">
            <a:normAutofit/>
          </a:bodyPr>
          <a:lstStyle/>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11" name="TextBox 10"/>
          <p:cNvSpPr txBox="1"/>
          <p:nvPr/>
        </p:nvSpPr>
        <p:spPr>
          <a:xfrm>
            <a:off x="228600" y="74712"/>
            <a:ext cx="3063240" cy="153888"/>
          </a:xfrm>
          <a:prstGeom prst="rect">
            <a:avLst/>
          </a:prstGeom>
          <a:noFill/>
        </p:spPr>
        <p:txBody>
          <a:bodyPr wrap="square" lIns="0" tIns="0" rIns="0" bIns="0" rtlCol="0">
            <a:spAutoFit/>
          </a:bodyPr>
          <a:lstStyle/>
          <a:p>
            <a:r>
              <a:rPr lang="en-US" sz="1000" dirty="0" smtClean="0"/>
              <a:t>Background</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228600"/>
            <a:ext cx="8686800" cy="914400"/>
          </a:xfrm>
        </p:spPr>
        <p:txBody>
          <a:bodyPr/>
          <a:lstStyle/>
          <a:p>
            <a:r>
              <a:rPr lang="en-US" dirty="0" smtClean="0"/>
              <a:t>Understanding the effect of the Girl Talk program</a:t>
            </a:r>
            <a:endParaRPr lang="en-US" dirty="0"/>
          </a:p>
        </p:txBody>
      </p:sp>
      <p:sp>
        <p:nvSpPr>
          <p:cNvPr id="15" name="Content Placeholder 2"/>
          <p:cNvSpPr txBox="1">
            <a:spLocks/>
          </p:cNvSpPr>
          <p:nvPr/>
        </p:nvSpPr>
        <p:spPr>
          <a:xfrm>
            <a:off x="228600" y="1371600"/>
            <a:ext cx="4343400" cy="1417320"/>
          </a:xfrm>
          <a:prstGeom prst="rect">
            <a:avLst/>
          </a:prstGeom>
        </p:spPr>
        <p:txBody>
          <a:bodyPr vert="horz" lIns="0" tIns="0" rIns="0" bIns="0" rtlCol="0">
            <a:normAutofit/>
          </a:bodyPr>
          <a:lstStyle/>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21" name="TextBox 20"/>
          <p:cNvSpPr txBox="1"/>
          <p:nvPr/>
        </p:nvSpPr>
        <p:spPr>
          <a:xfrm>
            <a:off x="228600" y="74712"/>
            <a:ext cx="3063240" cy="153888"/>
          </a:xfrm>
          <a:prstGeom prst="rect">
            <a:avLst/>
          </a:prstGeom>
          <a:noFill/>
        </p:spPr>
        <p:txBody>
          <a:bodyPr wrap="square" lIns="0" tIns="0" rIns="0" bIns="0" rtlCol="0">
            <a:spAutoFit/>
          </a:bodyPr>
          <a:lstStyle/>
          <a:p>
            <a:r>
              <a:rPr lang="en-US" sz="1000" dirty="0" smtClean="0"/>
              <a:t>Objectives</a:t>
            </a:r>
            <a:endParaRPr lang="en-US" sz="1000" dirty="0"/>
          </a:p>
        </p:txBody>
      </p:sp>
      <p:sp>
        <p:nvSpPr>
          <p:cNvPr id="23"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4</a:t>
            </a:fld>
            <a:endParaRPr lang="en-US" dirty="0"/>
          </a:p>
        </p:txBody>
      </p:sp>
      <p:sp>
        <p:nvSpPr>
          <p:cNvPr id="24"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graphicFrame>
        <p:nvGraphicFramePr>
          <p:cNvPr id="25" name="Group 25"/>
          <p:cNvGraphicFramePr>
            <a:graphicFrameLocks/>
          </p:cNvGraphicFramePr>
          <p:nvPr/>
        </p:nvGraphicFramePr>
        <p:xfrm>
          <a:off x="228600" y="1371600"/>
          <a:ext cx="8686800" cy="3352800"/>
        </p:xfrm>
        <a:graphic>
          <a:graphicData uri="http://schemas.openxmlformats.org/drawingml/2006/table">
            <a:tbl>
              <a:tblPr/>
              <a:tblGrid>
                <a:gridCol w="2895600"/>
                <a:gridCol w="2895600"/>
                <a:gridCol w="2895600"/>
              </a:tblGrid>
              <a:tr h="457200">
                <a:tc gridSpan="3">
                  <a:txBody>
                    <a:bodyPr/>
                    <a:lstStyle/>
                    <a:p>
                      <a:pPr marL="0" marR="0" lvl="0" indent="0" algn="ctr" defTabSz="914400" rtl="0" eaLnBrk="1" fontAlgn="base" latinLnBrk="0" hangingPunct="1">
                        <a:lnSpc>
                          <a:spcPct val="100000"/>
                        </a:lnSpc>
                        <a:spcBef>
                          <a:spcPts val="600"/>
                        </a:spcBef>
                        <a:spcAft>
                          <a:spcPct val="0"/>
                        </a:spcAft>
                        <a:buClrTx/>
                        <a:buSzTx/>
                        <a:buFont typeface="Arial" pitchFamily="34" charset="0"/>
                        <a:buNone/>
                        <a:tabLst/>
                        <a:defRPr/>
                      </a:pPr>
                      <a:r>
                        <a:rPr kumimoji="0" lang="en-US" sz="1700" b="1" i="0" u="none" strike="noStrike" kern="1200" cap="none" spc="0" normalizeH="0" baseline="0" noProof="0" dirty="0" smtClean="0">
                          <a:ln>
                            <a:noFill/>
                          </a:ln>
                          <a:solidFill>
                            <a:schemeClr val="tx1"/>
                          </a:solidFill>
                          <a:effectLst/>
                          <a:uLnTx/>
                          <a:uFillTx/>
                          <a:latin typeface="+mn-lt"/>
                          <a:ea typeface="+mn-ea"/>
                          <a:cs typeface="+mn-cs"/>
                        </a:rPr>
                        <a:t>How effective is the Girl Talk program in fostering positive qualities among its members?</a:t>
                      </a:r>
                    </a:p>
                  </a:txBody>
                  <a:tcPr horzOverflow="overflow">
                    <a:lnL w="28575" cap="flat" cmpd="sng" algn="ctr">
                      <a:noFill/>
                      <a:prstDash val="solid"/>
                      <a:round/>
                      <a:headEnd type="none" w="med" len="med"/>
                      <a:tailEnd type="none" w="med" len="med"/>
                    </a:lnL>
                    <a:lnR w="6350" cap="flat" cmpd="sng" algn="ctr">
                      <a:noFill/>
                      <a:prstDash val="dot"/>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ts val="600"/>
                        </a:spcBef>
                        <a:spcAft>
                          <a:spcPct val="0"/>
                        </a:spcAft>
                        <a:buClrTx/>
                        <a:buSzTx/>
                        <a:buFont typeface="Arial" pitchFamily="34" charset="0"/>
                        <a:buNone/>
                        <a:tabLst/>
                      </a:pPr>
                      <a:endParaRPr kumimoji="0" lang="en-US" sz="4800" b="1" i="0" u="none" strike="noStrike" cap="none" normalizeH="0" baseline="0" dirty="0" smtClean="0">
                        <a:ln>
                          <a:noFill/>
                        </a:ln>
                        <a:solidFill>
                          <a:schemeClr val="accent1"/>
                        </a:solidFill>
                        <a:effectLst/>
                        <a:latin typeface="+mn-lt"/>
                      </a:endParaRPr>
                    </a:p>
                  </a:txBody>
                  <a:tcPr horzOverflow="overflow">
                    <a:lnL w="6350" cap="flat" cmpd="sng" algn="ctr">
                      <a:solidFill>
                        <a:schemeClr val="bg2"/>
                      </a:solidFill>
                      <a:prstDash val="dot"/>
                      <a:round/>
                      <a:headEnd type="none" w="med" len="med"/>
                      <a:tailEnd type="none" w="med" len="med"/>
                    </a:lnL>
                    <a:lnR w="6350" cap="flat" cmpd="sng" algn="ctr">
                      <a:solidFill>
                        <a:schemeClr val="bg2"/>
                      </a:solidFill>
                      <a:prstDash val="dot"/>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ts val="600"/>
                        </a:spcBef>
                        <a:spcAft>
                          <a:spcPct val="0"/>
                        </a:spcAft>
                        <a:buClrTx/>
                        <a:buSzTx/>
                        <a:buFont typeface="Arial" pitchFamily="34" charset="0"/>
                        <a:buNone/>
                        <a:tabLst/>
                      </a:pPr>
                      <a:endParaRPr kumimoji="0" lang="en-US" sz="4800" b="1" i="0" u="none" strike="noStrike" cap="none" normalizeH="0" baseline="0" dirty="0" smtClean="0">
                        <a:ln>
                          <a:noFill/>
                        </a:ln>
                        <a:solidFill>
                          <a:schemeClr val="accent1"/>
                        </a:solidFill>
                        <a:effectLst/>
                        <a:latin typeface="+mn-lt"/>
                      </a:endParaRPr>
                    </a:p>
                  </a:txBody>
                  <a:tcPr horzOverflow="overflow">
                    <a:lnL w="6350" cap="flat" cmpd="sng" algn="ctr">
                      <a:solidFill>
                        <a:schemeClr val="bg2"/>
                      </a:solidFill>
                      <a:prstDash val="dot"/>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67262">
                <a:tc>
                  <a:txBody>
                    <a:bodyPr/>
                    <a:lstStyle/>
                    <a:p>
                      <a:pPr marL="0" marR="0" lvl="0" indent="0" algn="l" defTabSz="914400" rtl="0" eaLnBrk="1" fontAlgn="base" latinLnBrk="0" hangingPunct="1">
                        <a:lnSpc>
                          <a:spcPct val="100000"/>
                        </a:lnSpc>
                        <a:spcBef>
                          <a:spcPts val="600"/>
                        </a:spcBef>
                        <a:spcAft>
                          <a:spcPct val="0"/>
                        </a:spcAft>
                        <a:buClrTx/>
                        <a:buSzTx/>
                        <a:buFont typeface="Arial" pitchFamily="34" charset="0"/>
                        <a:buNone/>
                        <a:tabLst/>
                      </a:pPr>
                      <a:r>
                        <a:rPr kumimoji="0" lang="en-US" sz="1400" b="1" i="0" u="none" strike="noStrike" cap="none" normalizeH="0" baseline="0" dirty="0" smtClean="0">
                          <a:ln>
                            <a:noFill/>
                          </a:ln>
                          <a:solidFill>
                            <a:schemeClr val="accent1"/>
                          </a:solidFill>
                          <a:effectLst/>
                          <a:latin typeface="+mn-lt"/>
                        </a:rPr>
                        <a:t>How effective is the Girl Talk program for middle school students when it comes to…?</a:t>
                      </a:r>
                    </a:p>
                  </a:txBody>
                  <a:tcPr horzOverflow="overflow">
                    <a:lnL w="28575" cap="flat" cmpd="sng" algn="ctr">
                      <a:noFill/>
                      <a:prstDash val="solid"/>
                      <a:round/>
                      <a:headEnd type="none" w="med" len="med"/>
                      <a:tailEnd type="none" w="med" len="med"/>
                    </a:lnL>
                    <a:lnR w="6350" cap="flat" cmpd="sng" algn="ctr">
                      <a:solidFill>
                        <a:schemeClr val="bg2"/>
                      </a:solidFill>
                      <a:prstDash val="dot"/>
                      <a:round/>
                      <a:headEnd type="none" w="med" len="med"/>
                      <a:tailEnd type="none" w="med" len="med"/>
                    </a:lnR>
                    <a:lnT w="28575" cap="flat" cmpd="sng" algn="ctr">
                      <a:noFill/>
                      <a:prstDash val="solid"/>
                      <a:round/>
                      <a:headEnd type="none" w="med" len="med"/>
                      <a:tailEnd type="none" w="med" len="med"/>
                    </a:lnT>
                    <a:lnB w="635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 typeface="Arial" pitchFamily="34" charset="0"/>
                        <a:buNone/>
                        <a:tabLst/>
                        <a:defRPr/>
                      </a:pPr>
                      <a:r>
                        <a:rPr kumimoji="0" lang="en-US" altLang="ko-KR" sz="1400" b="1" i="0" u="none" strike="noStrike" kern="1200" cap="none" normalizeH="0" baseline="0" dirty="0" smtClean="0">
                          <a:ln>
                            <a:noFill/>
                          </a:ln>
                          <a:solidFill>
                            <a:schemeClr val="accent1"/>
                          </a:solidFill>
                          <a:effectLst/>
                          <a:latin typeface="+mn-lt"/>
                          <a:ea typeface="+mn-ea"/>
                          <a:cs typeface="+mn-cs"/>
                        </a:rPr>
                        <a:t>How effective is the Girl Talk program for high school students when it comes to…?</a:t>
                      </a:r>
                    </a:p>
                  </a:txBody>
                  <a:tcPr horzOverflow="overflow">
                    <a:lnL w="6350" cap="flat" cmpd="sng" algn="ctr">
                      <a:solidFill>
                        <a:schemeClr val="bg2"/>
                      </a:solidFill>
                      <a:prstDash val="dot"/>
                      <a:round/>
                      <a:headEnd type="none" w="med" len="med"/>
                      <a:tailEnd type="none" w="med" len="med"/>
                    </a:lnL>
                    <a:lnR w="6350" cap="flat" cmpd="sng" algn="ctr">
                      <a:solidFill>
                        <a:schemeClr val="bg2"/>
                      </a:solidFill>
                      <a:prstDash val="dot"/>
                      <a:round/>
                      <a:headEnd type="none" w="med" len="med"/>
                      <a:tailEnd type="none" w="med" len="med"/>
                    </a:lnR>
                    <a:lnT w="28575" cap="flat" cmpd="sng" algn="ctr">
                      <a:noFill/>
                      <a:prstDash val="solid"/>
                      <a:round/>
                      <a:headEnd type="none" w="med" len="med"/>
                      <a:tailEnd type="none" w="med" len="med"/>
                    </a:lnT>
                    <a:lnB w="635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 typeface="Arial" pitchFamily="34" charset="0"/>
                        <a:buNone/>
                        <a:tabLst/>
                      </a:pPr>
                      <a:r>
                        <a:rPr kumimoji="0" lang="en-US" altLang="ko-KR" sz="1400" b="1" i="0" u="none" strike="noStrike" kern="1200" cap="none" normalizeH="0" baseline="0" dirty="0" smtClean="0">
                          <a:ln>
                            <a:noFill/>
                          </a:ln>
                          <a:solidFill>
                            <a:schemeClr val="accent1"/>
                          </a:solidFill>
                          <a:effectLst/>
                          <a:latin typeface="+mn-lt"/>
                          <a:ea typeface="+mn-ea"/>
                          <a:cs typeface="+mn-cs"/>
                        </a:rPr>
                        <a:t>Are girls satisfied with the topics covered and with the tools and resources offered?</a:t>
                      </a:r>
                    </a:p>
                  </a:txBody>
                  <a:tcPr horzOverflow="overflow">
                    <a:lnL w="6350" cap="flat" cmpd="sng" algn="ctr">
                      <a:solidFill>
                        <a:schemeClr val="bg2"/>
                      </a:solidFill>
                      <a:prstDash val="dot"/>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2"/>
                      </a:solidFill>
                      <a:prstDash val="dot"/>
                      <a:round/>
                      <a:headEnd type="none" w="med" len="med"/>
                      <a:tailEnd type="none" w="med" len="med"/>
                    </a:lnB>
                    <a:lnTlToBr>
                      <a:noFill/>
                    </a:lnTlToBr>
                    <a:lnBlToTr>
                      <a:noFill/>
                    </a:lnBlToTr>
                    <a:noFill/>
                  </a:tcPr>
                </a:tc>
              </a:tr>
              <a:tr h="970213">
                <a:tc>
                  <a:txBody>
                    <a:bodyPr/>
                    <a:lstStyle/>
                    <a:p>
                      <a:pPr marL="0" lvl="1" algn="l" defTabSz="914400" rtl="0" eaLnBrk="1" latinLnBrk="0" hangingPunct="1">
                        <a:spcBef>
                          <a:spcPts val="300"/>
                        </a:spcBef>
                        <a:buFont typeface="Arial" pitchFamily="34" charset="0"/>
                        <a:buChar char="•"/>
                      </a:pPr>
                      <a:r>
                        <a:rPr lang="en-US" altLang="ko-KR" sz="1400" kern="1200" dirty="0" smtClean="0">
                          <a:solidFill>
                            <a:schemeClr val="tx1"/>
                          </a:solidFill>
                          <a:latin typeface="+mn-lt"/>
                          <a:ea typeface="+mn-ea"/>
                          <a:cs typeface="+mn-cs"/>
                        </a:rPr>
                        <a:t>Building confidence/self- esteem/positive image</a:t>
                      </a:r>
                    </a:p>
                    <a:p>
                      <a:pPr marL="0" lvl="1" algn="l" defTabSz="914400" rtl="0" eaLnBrk="1" latinLnBrk="0" hangingPunct="1">
                        <a:spcBef>
                          <a:spcPts val="300"/>
                        </a:spcBef>
                        <a:buFont typeface="Arial" pitchFamily="34" charset="0"/>
                        <a:buChar char="•"/>
                      </a:pPr>
                      <a:r>
                        <a:rPr lang="en-US" altLang="ko-KR" sz="1400" kern="1200" dirty="0" smtClean="0">
                          <a:solidFill>
                            <a:schemeClr val="tx1"/>
                          </a:solidFill>
                          <a:latin typeface="+mn-lt"/>
                          <a:ea typeface="+mn-ea"/>
                          <a:cs typeface="+mn-cs"/>
                        </a:rPr>
                        <a:t>Teaching them how to handle peer pressure</a:t>
                      </a:r>
                    </a:p>
                    <a:p>
                      <a:pPr marL="0" lvl="1" algn="l" defTabSz="914400" rtl="0" eaLnBrk="1" latinLnBrk="0" hangingPunct="1">
                        <a:spcBef>
                          <a:spcPts val="300"/>
                        </a:spcBef>
                        <a:buFont typeface="Arial" pitchFamily="34" charset="0"/>
                        <a:buChar char="•"/>
                      </a:pPr>
                      <a:r>
                        <a:rPr lang="en-US" altLang="ko-KR" sz="1400" kern="1200" dirty="0" smtClean="0">
                          <a:solidFill>
                            <a:schemeClr val="tx1"/>
                          </a:solidFill>
                          <a:latin typeface="+mn-lt"/>
                          <a:ea typeface="+mn-ea"/>
                          <a:cs typeface="+mn-cs"/>
                        </a:rPr>
                        <a:t>Helping them take care of themselves, avoiding risky behaviors</a:t>
                      </a:r>
                    </a:p>
                    <a:p>
                      <a:pPr marL="0" lvl="1" algn="l" defTabSz="914400" rtl="0" eaLnBrk="1" latinLnBrk="0" hangingPunct="1">
                        <a:spcBef>
                          <a:spcPts val="300"/>
                        </a:spcBef>
                        <a:buFont typeface="Arial" pitchFamily="34" charset="0"/>
                        <a:buChar char="•"/>
                      </a:pPr>
                      <a:r>
                        <a:rPr lang="en-US" altLang="ko-KR" sz="1400" kern="1200" dirty="0" smtClean="0">
                          <a:solidFill>
                            <a:schemeClr val="tx1"/>
                          </a:solidFill>
                          <a:latin typeface="+mn-lt"/>
                          <a:ea typeface="+mn-ea"/>
                          <a:cs typeface="+mn-cs"/>
                        </a:rPr>
                        <a:t>Improving grades, study habits, etc.</a:t>
                      </a:r>
                    </a:p>
                    <a:p>
                      <a:pPr marL="0" lvl="1" algn="l" defTabSz="914400" rtl="0" eaLnBrk="1" latinLnBrk="0" hangingPunct="1">
                        <a:spcBef>
                          <a:spcPts val="300"/>
                        </a:spcBef>
                        <a:buFont typeface="Arial" pitchFamily="34" charset="0"/>
                        <a:buChar char="•"/>
                      </a:pPr>
                      <a:r>
                        <a:rPr lang="en-US" altLang="ko-KR" sz="1400" kern="1200" dirty="0" smtClean="0">
                          <a:solidFill>
                            <a:schemeClr val="tx1"/>
                          </a:solidFill>
                          <a:latin typeface="+mn-lt"/>
                          <a:ea typeface="+mn-ea"/>
                          <a:cs typeface="+mn-cs"/>
                        </a:rPr>
                        <a:t>Improving relationships</a:t>
                      </a:r>
                    </a:p>
                  </a:txBody>
                  <a:tcPr horzOverflow="overflow">
                    <a:lnL w="28575" cap="flat" cmpd="sng" algn="ctr">
                      <a:noFill/>
                      <a:prstDash val="solid"/>
                      <a:round/>
                      <a:headEnd type="none" w="med" len="med"/>
                      <a:tailEnd type="none" w="med" len="med"/>
                    </a:lnL>
                    <a:lnR w="6350" cap="flat" cmpd="sng" algn="ctr">
                      <a:solidFill>
                        <a:schemeClr val="bg2"/>
                      </a:solidFill>
                      <a:prstDash val="dot"/>
                      <a:round/>
                      <a:headEnd type="none" w="med" len="med"/>
                      <a:tailEnd type="none" w="med" len="med"/>
                    </a:lnR>
                    <a:lnT w="6350" cap="flat" cmpd="sng" algn="ctr">
                      <a:solidFill>
                        <a:schemeClr val="bg2"/>
                      </a:solidFill>
                      <a:prstDash val="dot"/>
                      <a:round/>
                      <a:headEnd type="none" w="med" len="med"/>
                      <a:tailEnd type="none" w="med" len="med"/>
                    </a:lnT>
                    <a:lnB w="6350" cap="flat" cmpd="sng" algn="ctr">
                      <a:noFill/>
                      <a:prstDash val="dot"/>
                      <a:round/>
                      <a:headEnd type="none" w="med" len="med"/>
                      <a:tailEnd type="none" w="med" len="med"/>
                    </a:lnB>
                    <a:lnTlToBr>
                      <a:noFill/>
                    </a:lnTlToBr>
                    <a:lnBlToTr>
                      <a:noFill/>
                    </a:lnBlToTr>
                    <a:noFill/>
                  </a:tcPr>
                </a:tc>
                <a:tc>
                  <a:txBody>
                    <a:bodyPr/>
                    <a:lstStyle/>
                    <a:p>
                      <a:pPr marL="0" lvl="1" algn="l" defTabSz="914400" rtl="0" eaLnBrk="1" latinLnBrk="0" hangingPunct="1">
                        <a:spcBef>
                          <a:spcPts val="300"/>
                        </a:spcBef>
                        <a:buFont typeface="Arial" pitchFamily="34" charset="0"/>
                        <a:buChar char="•"/>
                      </a:pPr>
                      <a:r>
                        <a:rPr lang="en-US" altLang="ko-KR" sz="1400" kern="1200" dirty="0" smtClean="0">
                          <a:solidFill>
                            <a:schemeClr val="tx1"/>
                          </a:solidFill>
                          <a:latin typeface="+mn-lt"/>
                          <a:ea typeface="+mn-ea"/>
                          <a:cs typeface="+mn-cs"/>
                        </a:rPr>
                        <a:t>Instilling leadership skills</a:t>
                      </a:r>
                    </a:p>
                    <a:p>
                      <a:pPr marL="0" lvl="1" algn="l" defTabSz="914400" rtl="0" eaLnBrk="1" latinLnBrk="0" hangingPunct="1">
                        <a:spcBef>
                          <a:spcPts val="300"/>
                        </a:spcBef>
                        <a:buFont typeface="Arial" pitchFamily="34" charset="0"/>
                        <a:buChar char="•"/>
                      </a:pPr>
                      <a:r>
                        <a:rPr lang="en-US" altLang="ko-KR" sz="1400" kern="1200" dirty="0" smtClean="0">
                          <a:solidFill>
                            <a:schemeClr val="tx1"/>
                          </a:solidFill>
                          <a:latin typeface="+mn-lt"/>
                          <a:ea typeface="+mn-ea"/>
                          <a:cs typeface="+mn-cs"/>
                        </a:rPr>
                        <a:t>Teaching the value of community service</a:t>
                      </a:r>
                    </a:p>
                    <a:p>
                      <a:pPr marL="0" lvl="1" algn="l" defTabSz="914400" rtl="0" eaLnBrk="1" latinLnBrk="0" hangingPunct="1">
                        <a:spcBef>
                          <a:spcPts val="300"/>
                        </a:spcBef>
                        <a:buFont typeface="Arial" pitchFamily="34" charset="0"/>
                        <a:buChar char="•"/>
                      </a:pPr>
                      <a:r>
                        <a:rPr lang="en-US" altLang="ko-KR" sz="1400" kern="1200" dirty="0" smtClean="0">
                          <a:solidFill>
                            <a:schemeClr val="tx1"/>
                          </a:solidFill>
                          <a:latin typeface="+mn-lt"/>
                          <a:ea typeface="+mn-ea"/>
                          <a:cs typeface="+mn-cs"/>
                        </a:rPr>
                        <a:t>Helping them become a positive mentor/role model</a:t>
                      </a:r>
                    </a:p>
                  </a:txBody>
                  <a:tcPr horzOverflow="overflow">
                    <a:lnL w="6350" cap="flat" cmpd="sng" algn="ctr">
                      <a:solidFill>
                        <a:schemeClr val="bg2"/>
                      </a:solidFill>
                      <a:prstDash val="dot"/>
                      <a:round/>
                      <a:headEnd type="none" w="med" len="med"/>
                      <a:tailEnd type="none" w="med" len="med"/>
                    </a:lnL>
                    <a:lnR w="6350" cap="flat" cmpd="sng" algn="ctr">
                      <a:solidFill>
                        <a:schemeClr val="bg2"/>
                      </a:solidFill>
                      <a:prstDash val="dot"/>
                      <a:round/>
                      <a:headEnd type="none" w="med" len="med"/>
                      <a:tailEnd type="none" w="med" len="med"/>
                    </a:lnR>
                    <a:lnT w="6350" cap="flat" cmpd="sng" algn="ctr">
                      <a:solidFill>
                        <a:schemeClr val="bg2"/>
                      </a:solidFill>
                      <a:prstDash val="dot"/>
                      <a:round/>
                      <a:headEnd type="none" w="med" len="med"/>
                      <a:tailEnd type="none" w="med" len="med"/>
                    </a:lnT>
                    <a:lnB w="6350" cap="flat" cmpd="sng" algn="ctr">
                      <a:noFill/>
                      <a:prstDash val="dot"/>
                      <a:round/>
                      <a:headEnd type="none" w="med" len="med"/>
                      <a:tailEnd type="none" w="med" len="med"/>
                    </a:lnB>
                    <a:lnTlToBr>
                      <a:noFill/>
                    </a:lnTlToBr>
                    <a:lnBlToTr>
                      <a:noFill/>
                    </a:lnBlToTr>
                    <a:noFill/>
                  </a:tcPr>
                </a:tc>
                <a:tc>
                  <a:txBody>
                    <a:bodyPr/>
                    <a:lstStyle/>
                    <a:p>
                      <a:pPr marL="0" lvl="1" algn="l" defTabSz="914400" rtl="0" eaLnBrk="1" latinLnBrk="0" hangingPunct="1">
                        <a:spcBef>
                          <a:spcPts val="300"/>
                        </a:spcBef>
                        <a:buFont typeface="Arial" pitchFamily="34" charset="0"/>
                        <a:buChar char="•"/>
                      </a:pPr>
                      <a:r>
                        <a:rPr lang="en-US" altLang="ko-KR" sz="1400" kern="1200" dirty="0" smtClean="0">
                          <a:solidFill>
                            <a:schemeClr val="tx1"/>
                          </a:solidFill>
                          <a:latin typeface="+mn-lt"/>
                          <a:ea typeface="+mn-ea"/>
                          <a:cs typeface="+mn-cs"/>
                        </a:rPr>
                        <a:t>What else have these girls learned from Girl Talk?</a:t>
                      </a:r>
                    </a:p>
                    <a:p>
                      <a:pPr marL="0" lvl="1" algn="l" defTabSz="914400" rtl="0" eaLnBrk="1" latinLnBrk="0" hangingPunct="1">
                        <a:spcBef>
                          <a:spcPts val="300"/>
                        </a:spcBef>
                        <a:buFont typeface="Arial" pitchFamily="34" charset="0"/>
                        <a:buChar char="•"/>
                      </a:pPr>
                      <a:r>
                        <a:rPr lang="en-US" altLang="ko-KR" sz="1400" kern="1200" dirty="0" smtClean="0">
                          <a:solidFill>
                            <a:schemeClr val="tx1"/>
                          </a:solidFill>
                          <a:latin typeface="+mn-lt"/>
                          <a:ea typeface="+mn-ea"/>
                          <a:cs typeface="+mn-cs"/>
                        </a:rPr>
                        <a:t>What other feedback do they have to make it more successful?</a:t>
                      </a:r>
                    </a:p>
                  </a:txBody>
                  <a:tcPr horzOverflow="overflow">
                    <a:lnL w="6350" cap="flat" cmpd="sng" algn="ctr">
                      <a:solidFill>
                        <a:schemeClr val="bg2"/>
                      </a:solidFill>
                      <a:prstDash val="dot"/>
                      <a:round/>
                      <a:headEnd type="none" w="med" len="med"/>
                      <a:tailEnd type="none" w="med" len="med"/>
                    </a:lnL>
                    <a:lnR w="28575" cap="flat" cmpd="sng" algn="ctr">
                      <a:noFill/>
                      <a:prstDash val="solid"/>
                      <a:round/>
                      <a:headEnd type="none" w="med" len="med"/>
                      <a:tailEnd type="none" w="med" len="med"/>
                    </a:lnR>
                    <a:lnT w="6350" cap="flat" cmpd="sng" algn="ctr">
                      <a:solidFill>
                        <a:schemeClr val="bg2"/>
                      </a:solidFill>
                      <a:prstDash val="dot"/>
                      <a:round/>
                      <a:headEnd type="none" w="med" len="med"/>
                      <a:tailEnd type="none" w="med" len="med"/>
                    </a:lnT>
                    <a:lnB w="6350" cap="flat" cmpd="sng" algn="ctr">
                      <a:noFill/>
                      <a:prstDash val="dot"/>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5</a:t>
            </a:fld>
            <a:endParaRPr lang="en-US" dirty="0"/>
          </a:p>
        </p:txBody>
      </p:sp>
      <p:sp>
        <p:nvSpPr>
          <p:cNvPr id="24"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
        <p:nvSpPr>
          <p:cNvPr id="16" name="Title 1"/>
          <p:cNvSpPr>
            <a:spLocks noGrp="1"/>
          </p:cNvSpPr>
          <p:nvPr>
            <p:ph type="title"/>
          </p:nvPr>
        </p:nvSpPr>
        <p:spPr>
          <a:xfrm>
            <a:off x="228600" y="228600"/>
            <a:ext cx="8686800" cy="914400"/>
          </a:xfrm>
        </p:spPr>
        <p:txBody>
          <a:bodyPr/>
          <a:lstStyle/>
          <a:p>
            <a:r>
              <a:rPr lang="en-US" dirty="0" smtClean="0"/>
              <a:t>115 online interviews among Girl Talk high school leaders</a:t>
            </a:r>
            <a:endParaRPr lang="en-US" dirty="0"/>
          </a:p>
        </p:txBody>
      </p:sp>
      <p:sp>
        <p:nvSpPr>
          <p:cNvPr id="17" name="Content Placeholder 11"/>
          <p:cNvSpPr txBox="1">
            <a:spLocks/>
          </p:cNvSpPr>
          <p:nvPr/>
        </p:nvSpPr>
        <p:spPr>
          <a:xfrm>
            <a:off x="228600" y="1393824"/>
            <a:ext cx="4206240" cy="4549775"/>
          </a:xfrm>
          <a:prstGeom prst="rect">
            <a:avLst/>
          </a:prstGeom>
        </p:spPr>
        <p:txBody>
          <a:bodyPr>
            <a:normAutofit/>
          </a:bodyPr>
          <a:lstStyle/>
          <a:p>
            <a:pPr marL="0" marR="0" lvl="0" indent="0" algn="l" defTabSz="914400" rtl="0" eaLnBrk="1" fontAlgn="auto" latinLnBrk="0" hangingPunct="1">
              <a:lnSpc>
                <a:spcPct val="100000"/>
              </a:lnSpc>
              <a:spcBef>
                <a:spcPts val="800"/>
              </a:spcBef>
              <a:spcAft>
                <a:spcPts val="0"/>
              </a:spcAft>
              <a:buClr>
                <a:schemeClr val="accent6"/>
              </a:buClr>
              <a:buSzTx/>
              <a:buFont typeface="Franklin Gothic Book" pitchFamily="34" charset="0"/>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TRU/TFC conducted a total of 115 online interviews among Girl Talk high school leaders.</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High school leader interviews were facilitated by the Girl Talk organization.</a:t>
            </a:r>
          </a:p>
          <a:p>
            <a:pPr marL="742950" marR="0" lvl="1" indent="-28575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Each high school leader received an email, which contained TRU’s survey link, from Haley Kilpatrick, requesting their honest participation in the survey.</a:t>
            </a:r>
          </a:p>
          <a:p>
            <a:pPr marL="742950" marR="0" lvl="1" indent="-28575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As an incentive for participation, each Girl Talk group was entered into a drawing to win a Girl Talk prize pack.</a:t>
            </a:r>
          </a:p>
          <a:p>
            <a:pPr marL="742950" marR="0" lvl="1" indent="-28575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High school leader interviews were conducted from March 22, 2013 through May 13, 2013.</a:t>
            </a:r>
          </a:p>
        </p:txBody>
      </p:sp>
      <p:graphicFrame>
        <p:nvGraphicFramePr>
          <p:cNvPr id="25" name="Table 24"/>
          <p:cNvGraphicFramePr>
            <a:graphicFrameLocks noGrp="1"/>
          </p:cNvGraphicFramePr>
          <p:nvPr/>
        </p:nvGraphicFramePr>
        <p:xfrm>
          <a:off x="4709160" y="1393825"/>
          <a:ext cx="4203064" cy="148336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880360"/>
                <a:gridCol w="1322704"/>
              </a:tblGrid>
              <a:tr h="370840">
                <a:tc gridSpan="2">
                  <a:txBody>
                    <a:bodyPr/>
                    <a:lstStyle/>
                    <a:p>
                      <a:pPr algn="ctr"/>
                      <a:r>
                        <a:rPr lang="en-US" sz="1600" b="1" dirty="0" smtClean="0"/>
                        <a:t>Girl Talk Girls</a:t>
                      </a:r>
                      <a:endParaRPr lang="en-US" sz="1600" b="1"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US" sz="1600" b="0"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370840">
                <a:tc>
                  <a:txBody>
                    <a:bodyPr/>
                    <a:lstStyle/>
                    <a:p>
                      <a:pPr algn="ctr"/>
                      <a:r>
                        <a:rPr lang="en-US" sz="1600" b="0" dirty="0" smtClean="0"/>
                        <a:t>Middle School</a:t>
                      </a:r>
                      <a:r>
                        <a:rPr lang="en-US" sz="1600" b="0" baseline="0" dirty="0" smtClean="0"/>
                        <a:t> </a:t>
                      </a:r>
                      <a:r>
                        <a:rPr lang="en-US" sz="1600" b="0" dirty="0" smtClean="0"/>
                        <a:t>Participants</a:t>
                      </a:r>
                      <a:endParaRPr lang="en-US" sz="1600" b="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0" dirty="0" smtClean="0"/>
                        <a:t>195</a:t>
                      </a:r>
                      <a:endParaRPr lang="en-US" sz="1600" b="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r>
              <a:tr h="370840">
                <a:tc>
                  <a:txBody>
                    <a:bodyPr/>
                    <a:lstStyle/>
                    <a:p>
                      <a:pPr algn="ctr"/>
                      <a:r>
                        <a:rPr lang="en-US" sz="1600" b="0" dirty="0" smtClean="0"/>
                        <a:t>High Schoo</a:t>
                      </a:r>
                      <a:r>
                        <a:rPr lang="en-US" sz="1600" b="0" baseline="0" dirty="0" smtClean="0"/>
                        <a:t>l Leaders</a:t>
                      </a:r>
                      <a:endParaRPr lang="en-US" sz="1600" b="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0" dirty="0" smtClean="0"/>
                        <a:t>115</a:t>
                      </a:r>
                      <a:endParaRPr lang="en-US" sz="1600" b="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r>
              <a:tr h="370840">
                <a:tc>
                  <a:txBody>
                    <a:bodyPr/>
                    <a:lstStyle/>
                    <a:p>
                      <a:pPr algn="ctr"/>
                      <a:r>
                        <a:rPr lang="en-US" sz="1600" b="1" dirty="0" smtClean="0">
                          <a:solidFill>
                            <a:schemeClr val="bg1"/>
                          </a:solidFill>
                        </a:rPr>
                        <a:t>TOTAL</a:t>
                      </a:r>
                      <a:endParaRPr lang="en-US" sz="16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c>
                  <a:txBody>
                    <a:bodyPr/>
                    <a:lstStyle/>
                    <a:p>
                      <a:pPr algn="ctr"/>
                      <a:r>
                        <a:rPr lang="en-US" sz="1600" b="1" dirty="0" smtClean="0">
                          <a:solidFill>
                            <a:schemeClr val="bg1"/>
                          </a:solidFill>
                        </a:rPr>
                        <a:t>310</a:t>
                      </a:r>
                      <a:endParaRPr lang="en-US" sz="16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bl>
          </a:graphicData>
        </a:graphic>
      </p:graphicFrame>
      <p:sp>
        <p:nvSpPr>
          <p:cNvPr id="26" name="TextBox 25"/>
          <p:cNvSpPr txBox="1"/>
          <p:nvPr/>
        </p:nvSpPr>
        <p:spPr>
          <a:xfrm>
            <a:off x="228600" y="74712"/>
            <a:ext cx="3063240" cy="153888"/>
          </a:xfrm>
          <a:prstGeom prst="rect">
            <a:avLst/>
          </a:prstGeom>
          <a:noFill/>
        </p:spPr>
        <p:txBody>
          <a:bodyPr wrap="square" lIns="0" tIns="0" rIns="0" bIns="0" rtlCol="0">
            <a:spAutoFit/>
          </a:bodyPr>
          <a:lstStyle/>
          <a:p>
            <a:r>
              <a:rPr lang="en-US" sz="1000" dirty="0" smtClean="0"/>
              <a:t>Methodology</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6</a:t>
            </a:fld>
            <a:endParaRPr lang="en-US" dirty="0"/>
          </a:p>
        </p:txBody>
      </p:sp>
      <p:sp>
        <p:nvSpPr>
          <p:cNvPr id="17"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
        <p:nvSpPr>
          <p:cNvPr id="7" name="Title 1"/>
          <p:cNvSpPr>
            <a:spLocks noGrp="1"/>
          </p:cNvSpPr>
          <p:nvPr>
            <p:ph type="title"/>
          </p:nvPr>
        </p:nvSpPr>
        <p:spPr>
          <a:xfrm>
            <a:off x="228600" y="228600"/>
            <a:ext cx="1554480" cy="914400"/>
          </a:xfrm>
          <a:solidFill>
            <a:schemeClr val="bg1"/>
          </a:solidFill>
        </p:spPr>
        <p:txBody>
          <a:bodyPr/>
          <a:lstStyle/>
          <a:p>
            <a:r>
              <a:rPr lang="en-US" dirty="0" smtClean="0"/>
              <a:t>Contents </a:t>
            </a:r>
            <a:endParaRPr lang="en-US" dirty="0"/>
          </a:p>
        </p:txBody>
      </p:sp>
      <p:sp>
        <p:nvSpPr>
          <p:cNvPr id="8" name="Content Placeholder 2"/>
          <p:cNvSpPr txBox="1">
            <a:spLocks/>
          </p:cNvSpPr>
          <p:nvPr/>
        </p:nvSpPr>
        <p:spPr>
          <a:xfrm>
            <a:off x="228600" y="1371601"/>
            <a:ext cx="5532120" cy="2057400"/>
          </a:xfrm>
          <a:prstGeom prst="rect">
            <a:avLst/>
          </a:prstGeom>
          <a:solidFill>
            <a:schemeClr val="bg1"/>
          </a:solidFill>
        </p:spPr>
        <p:txBody>
          <a:bodyPr>
            <a:normAutofit/>
          </a:bodyPr>
          <a:lstStyle/>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Background, Objectives and Methodology</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dirty="0" smtClean="0">
                <a:ln>
                  <a:noFill/>
                </a:ln>
                <a:solidFill>
                  <a:schemeClr val="accent4"/>
                </a:solidFill>
                <a:effectLst/>
                <a:uLnTx/>
                <a:uFillTx/>
                <a:latin typeface="+mn-lt"/>
                <a:ea typeface="+mn-ea"/>
                <a:cs typeface="+mn-cs"/>
              </a:rPr>
              <a:t>Executive Summary &amp; Implications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Detailed Findings</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Demographics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10"/>
          <p:cNvGraphicFramePr>
            <a:graphicFrameLocks/>
          </p:cNvGraphicFramePr>
          <p:nvPr/>
        </p:nvGraphicFramePr>
        <p:xfrm>
          <a:off x="228600" y="1371600"/>
          <a:ext cx="8595360" cy="5110480"/>
        </p:xfrm>
        <a:graphic>
          <a:graphicData uri="http://schemas.openxmlformats.org/drawingml/2006/table">
            <a:tbl>
              <a:tblPr firstRow="1" bandRow="1">
                <a:tableStyleId>{5C22544A-7EE6-4342-B048-85BDC9FD1C3A}</a:tableStyleId>
              </a:tblPr>
              <a:tblGrid>
                <a:gridCol w="4343400"/>
                <a:gridCol w="4251960"/>
              </a:tblGrid>
              <a:tr h="4572000">
                <a:tc>
                  <a:txBody>
                    <a:bodyPr/>
                    <a:lstStyle/>
                    <a:p>
                      <a:pPr marL="0" marR="0" lvl="0" indent="0" algn="l" defTabSz="914400" rtl="0" eaLnBrk="1" fontAlgn="auto" latinLnBrk="0" hangingPunct="1">
                        <a:lnSpc>
                          <a:spcPct val="100000"/>
                        </a:lnSpc>
                        <a:spcBef>
                          <a:spcPts val="600"/>
                        </a:spcBef>
                        <a:spcAft>
                          <a:spcPts val="0"/>
                        </a:spcAft>
                        <a:buClr>
                          <a:srgbClr val="8DC63F"/>
                        </a:buClr>
                        <a:buSzTx/>
                        <a:buFont typeface="Franklin Gothic Book" pitchFamily="34" charset="0"/>
                        <a:buNone/>
                        <a:tabLst/>
                        <a:defRPr/>
                      </a:pPr>
                      <a:r>
                        <a:rPr kumimoji="0" lang="en-US" sz="1400" b="1" i="0" u="none" strike="noStrike" kern="1200" cap="none" spc="0" normalizeH="0" baseline="0" noProof="0" dirty="0" smtClean="0">
                          <a:ln>
                            <a:noFill/>
                          </a:ln>
                          <a:solidFill>
                            <a:srgbClr val="009DDC"/>
                          </a:solidFill>
                          <a:effectLst/>
                          <a:uLnTx/>
                          <a:uFillTx/>
                          <a:latin typeface="+mn-lt"/>
                          <a:ea typeface="+mn-ea"/>
                          <a:cs typeface="+mn-cs"/>
                        </a:rPr>
                        <a:t>EXECUTIVE SUMMARY</a:t>
                      </a:r>
                    </a:p>
                    <a:p>
                      <a:pPr marL="342900" marR="0" lvl="0" indent="-342900" algn="l" defTabSz="914400" rtl="0" eaLnBrk="1" fontAlgn="auto" latinLnBrk="0" hangingPunct="1">
                        <a:lnSpc>
                          <a:spcPct val="100000"/>
                        </a:lnSpc>
                        <a:spcBef>
                          <a:spcPts val="800"/>
                        </a:spcBef>
                        <a:spcAft>
                          <a:spcPts val="0"/>
                        </a:spcAft>
                        <a:buClr>
                          <a:srgbClr val="8DC63F"/>
                        </a:buClr>
                        <a:buSzTx/>
                        <a:buFont typeface="Franklin Gothic Book" pitchFamily="34" charset="0"/>
                        <a:buChar char="&gt;"/>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Girl Talk high school leaders and middle school participants alike consider Girl Talk to be an effective program to boost the self-confidence of young girls and teach them the skills they need to make healthy choices for a successful future.</a:t>
                      </a:r>
                    </a:p>
                    <a:p>
                      <a:pPr marL="342900" marR="0" lvl="0" indent="-342900" algn="l" defTabSz="914400" rtl="0" eaLnBrk="1" fontAlgn="auto" latinLnBrk="0" hangingPunct="1">
                        <a:lnSpc>
                          <a:spcPct val="100000"/>
                        </a:lnSpc>
                        <a:spcBef>
                          <a:spcPts val="800"/>
                        </a:spcBef>
                        <a:spcAft>
                          <a:spcPts val="0"/>
                        </a:spcAft>
                        <a:buClr>
                          <a:srgbClr val="8DC63F"/>
                        </a:buClr>
                        <a:buSzTx/>
                        <a:buFont typeface="Franklin Gothic Book" pitchFamily="34" charset="0"/>
                        <a:buChar char="&gt;"/>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Girl Talk provides an outlet for young girls to come together and talk about the challenges of growing up in today’s society. It helps them realize they are not alone in the issues they face.</a:t>
                      </a:r>
                    </a:p>
                    <a:p>
                      <a:pPr marL="342900" marR="0" lvl="0" indent="-342900" algn="l" defTabSz="914400" rtl="0" eaLnBrk="1" fontAlgn="auto" latinLnBrk="0" hangingPunct="1">
                        <a:lnSpc>
                          <a:spcPct val="100000"/>
                        </a:lnSpc>
                        <a:spcBef>
                          <a:spcPts val="800"/>
                        </a:spcBef>
                        <a:spcAft>
                          <a:spcPts val="0"/>
                        </a:spcAft>
                        <a:buClr>
                          <a:srgbClr val="8DC63F"/>
                        </a:buClr>
                        <a:buSzTx/>
                        <a:buFont typeface="Franklin Gothic Book" pitchFamily="34" charset="0"/>
                        <a:buChar char="&gt;"/>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Further, Girl Talk high school leaders say they benefit from the program as much as middle school participants do, not only by developing skills for their own future, but by the ability to make a difference in someone else’s life.</a:t>
                      </a:r>
                    </a:p>
                    <a:p>
                      <a:pPr marL="800100" marR="0" lvl="1" indent="-342900" algn="l" defTabSz="914400" rtl="0" eaLnBrk="1" fontAlgn="auto" latinLnBrk="0" hangingPunct="1">
                        <a:lnSpc>
                          <a:spcPct val="100000"/>
                        </a:lnSpc>
                        <a:spcBef>
                          <a:spcPts val="800"/>
                        </a:spcBef>
                        <a:spcAft>
                          <a:spcPts val="0"/>
                        </a:spcAft>
                        <a:buClr>
                          <a:srgbClr val="8DC63F"/>
                        </a:buClr>
                        <a:buSzTx/>
                        <a:buFont typeface="Franklin Gothic Book" pitchFamily="34" charset="0"/>
                        <a:buChar char="&gt;"/>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Along with this positive program feedback, there appears to be a group of girls that are less confident than others. This includes  participants and leaders in their early teen years, a time when many are facing peer pressure to engage in risky behavior for the first time.</a:t>
                      </a:r>
                    </a:p>
                    <a:p>
                      <a:pPr marL="800100" marR="0" lvl="1" indent="-342900" algn="l" defTabSz="914400" rtl="0" eaLnBrk="1" fontAlgn="auto" latinLnBrk="0" hangingPunct="1">
                        <a:lnSpc>
                          <a:spcPct val="100000"/>
                        </a:lnSpc>
                        <a:spcBef>
                          <a:spcPts val="800"/>
                        </a:spcBef>
                        <a:spcAft>
                          <a:spcPts val="0"/>
                        </a:spcAft>
                        <a:buClr>
                          <a:srgbClr val="8DC63F"/>
                        </a:buClr>
                        <a:buSzTx/>
                        <a:buFont typeface="Franklin Gothic Book" pitchFamily="34" charset="0"/>
                        <a:buChar char="&gt;"/>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Additionally, some high school leaders express a need for additional resources/training to fulfill their role as Girl Talk leader.</a:t>
                      </a:r>
                    </a:p>
                    <a:p>
                      <a:endParaRPr lang="en-US" sz="1200" dirty="0"/>
                    </a:p>
                  </a:txBody>
                  <a:tcPr marL="182880" marR="182880" marT="0" marB="0">
                    <a:lnR w="6350" cap="flat" cmpd="sng" algn="ctr">
                      <a:solidFill>
                        <a:schemeClr val="bg2"/>
                      </a:solidFill>
                      <a:prstDash val="dot"/>
                      <a:round/>
                      <a:headEnd type="none" w="med" len="med"/>
                      <a:tailEnd type="none" w="med" len="med"/>
                    </a:lnR>
                    <a:noFill/>
                  </a:tcPr>
                </a:tc>
                <a:tc>
                  <a:txBody>
                    <a:bodyPr/>
                    <a:lstStyle/>
                    <a:p>
                      <a:pPr marL="0" marR="0" lvl="0" indent="0" algn="l" defTabSz="914400" rtl="0" eaLnBrk="1" fontAlgn="auto" latinLnBrk="0" hangingPunct="1">
                        <a:lnSpc>
                          <a:spcPct val="100000"/>
                        </a:lnSpc>
                        <a:spcBef>
                          <a:spcPts val="600"/>
                        </a:spcBef>
                        <a:spcAft>
                          <a:spcPts val="0"/>
                        </a:spcAft>
                        <a:buClr>
                          <a:srgbClr val="8DC63F"/>
                        </a:buClr>
                        <a:buSzTx/>
                        <a:buFont typeface="Franklin Gothic Book" pitchFamily="34" charset="0"/>
                        <a:buNone/>
                        <a:tabLst/>
                        <a:defRPr/>
                      </a:pPr>
                      <a:r>
                        <a:rPr kumimoji="0" lang="en-US" sz="1400" b="1" i="0" u="none" strike="noStrike" kern="1200" cap="none" spc="0" normalizeH="0" baseline="0" noProof="0" dirty="0" smtClean="0">
                          <a:ln>
                            <a:noFill/>
                          </a:ln>
                          <a:solidFill>
                            <a:srgbClr val="009DDC"/>
                          </a:solidFill>
                          <a:effectLst/>
                          <a:uLnTx/>
                          <a:uFillTx/>
                          <a:latin typeface="+mn-lt"/>
                          <a:ea typeface="+mn-ea"/>
                          <a:cs typeface="+mn-cs"/>
                        </a:rPr>
                        <a:t>IMPLICATIONS</a:t>
                      </a:r>
                    </a:p>
                    <a:p>
                      <a:pPr marL="342900" marR="0" lvl="0" indent="-342900" algn="l" defTabSz="914400" rtl="0" eaLnBrk="1" fontAlgn="auto" latinLnBrk="0" hangingPunct="1">
                        <a:lnSpc>
                          <a:spcPct val="100000"/>
                        </a:lnSpc>
                        <a:spcBef>
                          <a:spcPts val="800"/>
                        </a:spcBef>
                        <a:spcAft>
                          <a:spcPts val="0"/>
                        </a:spcAft>
                        <a:buClr>
                          <a:srgbClr val="8DC63F"/>
                        </a:buClr>
                        <a:buSzTx/>
                        <a:buFont typeface="Franklin Gothic Book" pitchFamily="34" charset="0"/>
                        <a:buChar char="&gt;"/>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Girl Talk should put forth a concerted effort to ensure that girls (participants and leaders) in their early teen years (13-15) feel especially supported and are prepared to handle the new pressures that arise in the teen </a:t>
                      </a: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lifestage</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a:t>
                      </a:r>
                    </a:p>
                    <a:p>
                      <a:pPr marL="342900" marR="0" lvl="0" indent="-342900" algn="l" defTabSz="914400" rtl="0" eaLnBrk="1" fontAlgn="auto" latinLnBrk="0" hangingPunct="1">
                        <a:lnSpc>
                          <a:spcPct val="100000"/>
                        </a:lnSpc>
                        <a:spcBef>
                          <a:spcPts val="800"/>
                        </a:spcBef>
                        <a:spcAft>
                          <a:spcPts val="0"/>
                        </a:spcAft>
                        <a:buClr>
                          <a:srgbClr val="8DC63F"/>
                        </a:buClr>
                        <a:buSzTx/>
                        <a:buFont typeface="Franklin Gothic Book" pitchFamily="34" charset="0"/>
                        <a:buChar char="&gt;"/>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Further, high school leaders need to feel adequately supported in their role. This likely means ensuring access to adequate resources and training prior to becoming a Girl Talk leader, as well as refresher training/discussions throughout the course of their time as a leader.</a:t>
                      </a:r>
                    </a:p>
                    <a:p>
                      <a:pPr marL="342900" marR="0" lvl="0" indent="-342900" algn="l" defTabSz="914400" rtl="0" eaLnBrk="1" fontAlgn="auto" latinLnBrk="0" hangingPunct="1">
                        <a:lnSpc>
                          <a:spcPct val="100000"/>
                        </a:lnSpc>
                        <a:spcBef>
                          <a:spcPts val="800"/>
                        </a:spcBef>
                        <a:spcAft>
                          <a:spcPts val="0"/>
                        </a:spcAft>
                        <a:buClr>
                          <a:srgbClr val="8DC63F"/>
                        </a:buClr>
                        <a:buSzTx/>
                        <a:buFont typeface="Franklin Gothic Book" pitchFamily="34" charset="0"/>
                        <a:buChar char="&gt;"/>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Additionally, high school leaders should have a trained professional they can turn to if they get into a situation that they’re unable/unqualified to handle in their leader role.</a:t>
                      </a:r>
                    </a:p>
                    <a:p>
                      <a:endParaRPr lang="en-US" sz="1200" dirty="0"/>
                    </a:p>
                  </a:txBody>
                  <a:tcPr marL="182880" marR="182880" marT="0" marB="0">
                    <a:lnL w="6350" cap="flat" cmpd="sng" algn="ctr">
                      <a:solidFill>
                        <a:schemeClr val="bg2"/>
                      </a:solidFill>
                      <a:prstDash val="dot"/>
                      <a:round/>
                      <a:headEnd type="none" w="med" len="med"/>
                      <a:tailEnd type="none" w="med" len="med"/>
                    </a:lnL>
                    <a:lnR w="12700" cap="flat" cmpd="sng" algn="ctr">
                      <a:noFill/>
                      <a:prstDash val="solid"/>
                      <a:round/>
                      <a:headEnd type="none" w="med" len="med"/>
                      <a:tailEnd type="none" w="med" len="med"/>
                    </a:lnR>
                    <a:noFill/>
                  </a:tcPr>
                </a:tc>
              </a:tr>
            </a:tbl>
          </a:graphicData>
        </a:graphic>
      </p:graphicFrame>
      <p:sp>
        <p:nvSpPr>
          <p:cNvPr id="16"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7</a:t>
            </a:fld>
            <a:endParaRPr lang="en-US" dirty="0"/>
          </a:p>
        </p:txBody>
      </p:sp>
      <p:sp>
        <p:nvSpPr>
          <p:cNvPr id="17"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
        <p:nvSpPr>
          <p:cNvPr id="9" name="Title 1"/>
          <p:cNvSpPr>
            <a:spLocks noGrp="1"/>
          </p:cNvSpPr>
          <p:nvPr>
            <p:ph type="title"/>
          </p:nvPr>
        </p:nvSpPr>
        <p:spPr>
          <a:xfrm>
            <a:off x="228600" y="228600"/>
            <a:ext cx="8683625" cy="914400"/>
          </a:xfrm>
        </p:spPr>
        <p:txBody>
          <a:bodyPr>
            <a:normAutofit/>
          </a:bodyPr>
          <a:lstStyle/>
          <a:p>
            <a:r>
              <a:rPr lang="en-US" sz="2400" dirty="0" smtClean="0"/>
              <a:t>Girl Talk deemed a highly successful program! Special attention should be devoted to younger teen girls</a:t>
            </a:r>
          </a:p>
        </p:txBody>
      </p:sp>
      <p:sp>
        <p:nvSpPr>
          <p:cNvPr id="12" name="TextBox 11"/>
          <p:cNvSpPr txBox="1"/>
          <p:nvPr/>
        </p:nvSpPr>
        <p:spPr>
          <a:xfrm>
            <a:off x="228600" y="59323"/>
            <a:ext cx="3063240" cy="153888"/>
          </a:xfrm>
          <a:prstGeom prst="rect">
            <a:avLst/>
          </a:prstGeom>
          <a:noFill/>
        </p:spPr>
        <p:txBody>
          <a:bodyPr wrap="square" lIns="0" tIns="0" rIns="0" bIns="0" rtlCol="0">
            <a:spAutoFit/>
          </a:bodyPr>
          <a:lstStyle/>
          <a:p>
            <a:r>
              <a:rPr lang="en-US" sz="1000" dirty="0" smtClean="0"/>
              <a:t>Executive Summary &amp; Implications</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8</a:t>
            </a:fld>
            <a:endParaRPr lang="en-US" dirty="0"/>
          </a:p>
        </p:txBody>
      </p:sp>
      <p:sp>
        <p:nvSpPr>
          <p:cNvPr id="17"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
        <p:nvSpPr>
          <p:cNvPr id="13" name="Title 1"/>
          <p:cNvSpPr>
            <a:spLocks noGrp="1"/>
          </p:cNvSpPr>
          <p:nvPr>
            <p:ph type="title"/>
          </p:nvPr>
        </p:nvSpPr>
        <p:spPr>
          <a:xfrm>
            <a:off x="228600" y="228600"/>
            <a:ext cx="1508760" cy="914400"/>
          </a:xfrm>
          <a:solidFill>
            <a:schemeClr val="bg1"/>
          </a:solidFill>
        </p:spPr>
        <p:txBody>
          <a:bodyPr/>
          <a:lstStyle/>
          <a:p>
            <a:r>
              <a:rPr lang="en-US" dirty="0" smtClean="0"/>
              <a:t>Contents </a:t>
            </a:r>
            <a:endParaRPr lang="en-US" dirty="0"/>
          </a:p>
        </p:txBody>
      </p:sp>
      <p:sp>
        <p:nvSpPr>
          <p:cNvPr id="14" name="Content Placeholder 2"/>
          <p:cNvSpPr txBox="1">
            <a:spLocks/>
          </p:cNvSpPr>
          <p:nvPr/>
        </p:nvSpPr>
        <p:spPr>
          <a:xfrm>
            <a:off x="228600" y="1371601"/>
            <a:ext cx="5074920" cy="2103120"/>
          </a:xfrm>
          <a:prstGeom prst="rect">
            <a:avLst/>
          </a:prstGeom>
          <a:solidFill>
            <a:schemeClr val="bg1"/>
          </a:solidFill>
        </p:spPr>
        <p:txBody>
          <a:bodyPr>
            <a:normAutofit/>
          </a:bodyPr>
          <a:lstStyle/>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Background, Objectives and Methodology</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Executive Summary &amp; Implications	</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smtClean="0">
                <a:ln>
                  <a:noFill/>
                </a:ln>
                <a:solidFill>
                  <a:schemeClr val="accent4"/>
                </a:solidFill>
                <a:effectLst/>
                <a:uLnTx/>
                <a:uFillTx/>
                <a:latin typeface="+mn-lt"/>
                <a:ea typeface="+mn-ea"/>
                <a:cs typeface="+mn-cs"/>
              </a:rPr>
              <a:t>Detailed Findings</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Demographics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20840" cy="914400"/>
          </a:xfrm>
        </p:spPr>
        <p:txBody>
          <a:bodyPr>
            <a:noAutofit/>
          </a:bodyPr>
          <a:lstStyle/>
          <a:p>
            <a:r>
              <a:rPr lang="en-US" sz="2400" dirty="0" smtClean="0"/>
              <a:t>High school leaders agree, Girl Talk has a positive impact on the lives of young girls </a:t>
            </a:r>
            <a:endParaRPr lang="en-US" sz="2400" dirty="0"/>
          </a:p>
        </p:txBody>
      </p:sp>
      <p:sp>
        <p:nvSpPr>
          <p:cNvPr id="12" name="TextBox 11"/>
          <p:cNvSpPr txBox="1"/>
          <p:nvPr/>
        </p:nvSpPr>
        <p:spPr>
          <a:xfrm>
            <a:off x="228600" y="59323"/>
            <a:ext cx="3063240" cy="153888"/>
          </a:xfrm>
          <a:prstGeom prst="rect">
            <a:avLst/>
          </a:prstGeom>
          <a:noFill/>
        </p:spPr>
        <p:txBody>
          <a:bodyPr wrap="square" lIns="0" tIns="0" rIns="0" bIns="0" rtlCol="0">
            <a:spAutoFit/>
          </a:bodyPr>
          <a:lstStyle/>
          <a:p>
            <a:r>
              <a:rPr lang="en-US" sz="1000" dirty="0" smtClean="0"/>
              <a:t>Detailed Findings</a:t>
            </a:r>
            <a:endParaRPr lang="en-US" sz="1000" dirty="0"/>
          </a:p>
        </p:txBody>
      </p:sp>
      <p:graphicFrame>
        <p:nvGraphicFramePr>
          <p:cNvPr id="10" name="Content Placeholder 11"/>
          <p:cNvGraphicFramePr>
            <a:graphicFrameLocks/>
          </p:cNvGraphicFramePr>
          <p:nvPr/>
        </p:nvGraphicFramePr>
        <p:xfrm>
          <a:off x="233361" y="1371600"/>
          <a:ext cx="6693219" cy="2529840"/>
        </p:xfrm>
        <a:graphic>
          <a:graphicData uri="http://schemas.openxmlformats.org/drawingml/2006/table">
            <a:tbl>
              <a:tblPr firstRow="1" bandRow="1">
                <a:tableStyleId>{5C22544A-7EE6-4342-B048-85BDC9FD1C3A}</a:tableStyleId>
              </a:tblPr>
              <a:tblGrid>
                <a:gridCol w="4704399"/>
                <a:gridCol w="1988820"/>
              </a:tblGrid>
              <a:tr h="141316">
                <a:tc>
                  <a:txBody>
                    <a:bodyPr/>
                    <a:lstStyle/>
                    <a:p>
                      <a:pPr algn="l"/>
                      <a:r>
                        <a:rPr lang="en-US" sz="1400" b="0" dirty="0" smtClean="0">
                          <a:solidFill>
                            <a:schemeClr val="tx1"/>
                          </a:solidFill>
                        </a:rPr>
                        <a:t>% WHO SAY GIRL TALK HAS BEEN EFFECTIVE* </a:t>
                      </a:r>
                    </a:p>
                    <a:p>
                      <a:pPr algn="l"/>
                      <a:r>
                        <a:rPr lang="en-US" sz="1400" b="0" dirty="0" smtClean="0">
                          <a:solidFill>
                            <a:schemeClr val="tx1"/>
                          </a:solidFill>
                        </a:rPr>
                        <a:t>IN HELPING MIDDLE SCHOOL PARTICIPANTS…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400" b="0" kern="1200" dirty="0" smtClean="0">
                          <a:solidFill>
                            <a:schemeClr val="tx1"/>
                          </a:solidFill>
                          <a:latin typeface="+mn-lt"/>
                          <a:ea typeface="+mn-ea"/>
                          <a:cs typeface="+mn-cs"/>
                        </a:rPr>
                        <a:t>HIGH</a:t>
                      </a:r>
                      <a:r>
                        <a:rPr lang="en-US" sz="1400" b="0" kern="1200" baseline="0" dirty="0" smtClean="0">
                          <a:solidFill>
                            <a:schemeClr val="tx1"/>
                          </a:solidFill>
                          <a:latin typeface="+mn-lt"/>
                          <a:ea typeface="+mn-ea"/>
                          <a:cs typeface="+mn-cs"/>
                        </a:rPr>
                        <a:t> SCHOOL</a:t>
                      </a:r>
                      <a:endParaRPr lang="en-US" sz="1400" b="0" kern="1200" dirty="0" smtClean="0">
                        <a:solidFill>
                          <a:schemeClr val="tx1"/>
                        </a:solidFill>
                        <a:latin typeface="+mn-lt"/>
                        <a:ea typeface="+mn-ea"/>
                        <a:cs typeface="+mn-cs"/>
                      </a:endParaRPr>
                    </a:p>
                    <a:p>
                      <a:pPr marL="0" algn="ctr" defTabSz="914400" rtl="0" eaLnBrk="1" latinLnBrk="0" hangingPunct="1"/>
                      <a:r>
                        <a:rPr lang="en-US" sz="1400" b="0" kern="1200" dirty="0" smtClean="0">
                          <a:solidFill>
                            <a:schemeClr val="tx1"/>
                          </a:solidFill>
                          <a:latin typeface="+mn-lt"/>
                          <a:ea typeface="+mn-ea"/>
                          <a:cs typeface="+mn-cs"/>
                        </a:rPr>
                        <a:t>LEADERS</a:t>
                      </a:r>
                      <a:endParaRPr lang="en-US" sz="1400" b="0" kern="1200" dirty="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r>
              <a:tr h="157942">
                <a:tc>
                  <a:txBody>
                    <a:bodyPr/>
                    <a:lstStyle/>
                    <a:p>
                      <a:pPr algn="l"/>
                      <a:r>
                        <a:rPr lang="en-US" sz="1400" b="0" dirty="0" smtClean="0">
                          <a:solidFill>
                            <a:schemeClr val="dk1"/>
                          </a:solidFill>
                        </a:rPr>
                        <a:t>Increase</a:t>
                      </a:r>
                      <a:r>
                        <a:rPr lang="en-US" sz="1400" b="0" baseline="0" dirty="0" smtClean="0">
                          <a:solidFill>
                            <a:schemeClr val="dk1"/>
                          </a:solidFill>
                        </a:rPr>
                        <a:t> their self-confidence</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93</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57942">
                <a:tc>
                  <a:txBody>
                    <a:bodyPr/>
                    <a:lstStyle/>
                    <a:p>
                      <a:pPr algn="l"/>
                      <a:r>
                        <a:rPr lang="en-US" sz="1400" b="0" dirty="0" smtClean="0">
                          <a:solidFill>
                            <a:schemeClr val="dk1"/>
                          </a:solidFill>
                        </a:rPr>
                        <a:t>Develop</a:t>
                      </a:r>
                      <a:r>
                        <a:rPr lang="en-US" sz="1400" b="0" baseline="0" dirty="0" smtClean="0">
                          <a:solidFill>
                            <a:schemeClr val="dk1"/>
                          </a:solidFill>
                        </a:rPr>
                        <a:t> a high self-esteem</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93</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57942">
                <a:tc>
                  <a:txBody>
                    <a:bodyPr/>
                    <a:lstStyle/>
                    <a:p>
                      <a:pPr algn="l"/>
                      <a:r>
                        <a:rPr lang="en-US" sz="1400" b="0" dirty="0" smtClean="0">
                          <a:solidFill>
                            <a:schemeClr val="dk1"/>
                          </a:solidFill>
                        </a:rPr>
                        <a:t>Make</a:t>
                      </a:r>
                      <a:r>
                        <a:rPr lang="en-US" sz="1400" b="0" baseline="0" dirty="0" smtClean="0">
                          <a:solidFill>
                            <a:schemeClr val="dk1"/>
                          </a:solidFill>
                        </a:rPr>
                        <a:t> healthy choices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91</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57942">
                <a:tc>
                  <a:txBody>
                    <a:bodyPr/>
                    <a:lstStyle/>
                    <a:p>
                      <a:pPr algn="l"/>
                      <a:r>
                        <a:rPr lang="en-US" sz="1400" b="0" dirty="0" smtClean="0">
                          <a:solidFill>
                            <a:schemeClr val="dk1"/>
                          </a:solidFill>
                        </a:rPr>
                        <a:t>Deal with peer pressure</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90</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57942">
                <a:tc>
                  <a:txBody>
                    <a:bodyPr/>
                    <a:lstStyle/>
                    <a:p>
                      <a:pPr algn="l"/>
                      <a:r>
                        <a:rPr lang="en-US" sz="1400" b="0" dirty="0" smtClean="0">
                          <a:solidFill>
                            <a:schemeClr val="dk1"/>
                          </a:solidFill>
                        </a:rPr>
                        <a:t>Have the courage to say “no” to risky behaviors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88</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57942">
                <a:tc>
                  <a:txBody>
                    <a:bodyPr/>
                    <a:lstStyle/>
                    <a:p>
                      <a:pPr algn="l"/>
                      <a:r>
                        <a:rPr lang="en-US" sz="1400" b="0" dirty="0" smtClean="0">
                          <a:solidFill>
                            <a:schemeClr val="dk1"/>
                          </a:solidFill>
                        </a:rPr>
                        <a:t>Build</a:t>
                      </a:r>
                      <a:r>
                        <a:rPr lang="en-US" sz="1400" b="0" baseline="0" dirty="0" smtClean="0">
                          <a:solidFill>
                            <a:schemeClr val="dk1"/>
                          </a:solidFill>
                        </a:rPr>
                        <a:t> strong leadership skills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86</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bl>
          </a:graphicData>
        </a:graphic>
      </p:graphicFrame>
      <p:sp>
        <p:nvSpPr>
          <p:cNvPr id="13" name="TextBox 12"/>
          <p:cNvSpPr txBox="1"/>
          <p:nvPr/>
        </p:nvSpPr>
        <p:spPr>
          <a:xfrm>
            <a:off x="228600" y="3886200"/>
            <a:ext cx="5029200" cy="276999"/>
          </a:xfrm>
          <a:prstGeom prst="rect">
            <a:avLst/>
          </a:prstGeom>
          <a:noFill/>
        </p:spPr>
        <p:txBody>
          <a:bodyPr wrap="square" rtlCol="0">
            <a:spAutoFit/>
          </a:bodyPr>
          <a:lstStyle/>
          <a:p>
            <a:r>
              <a:rPr lang="en-US" sz="1200" dirty="0" smtClean="0"/>
              <a:t>*TOP 2 BOX – SOMEWHAT OR COMPLETELY EFFECTIVE</a:t>
            </a:r>
            <a:endParaRPr lang="en-US" sz="1200" dirty="0"/>
          </a:p>
        </p:txBody>
      </p:sp>
      <p:sp>
        <p:nvSpPr>
          <p:cNvPr id="16"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9</a:t>
            </a:fld>
            <a:endParaRPr lang="en-US" dirty="0"/>
          </a:p>
        </p:txBody>
      </p:sp>
      <p:sp>
        <p:nvSpPr>
          <p:cNvPr id="17"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Tree>
  </p:cSld>
  <p:clrMapOvr>
    <a:masterClrMapping/>
  </p:clrMapOvr>
</p:sld>
</file>

<file path=ppt/theme/theme1.xml><?xml version="1.0" encoding="utf-8"?>
<a:theme xmlns:a="http://schemas.openxmlformats.org/drawingml/2006/main" name="blank">
  <a:themeElements>
    <a:clrScheme name="TRU 2010">
      <a:dk1>
        <a:sysClr val="windowText" lastClr="000000"/>
      </a:dk1>
      <a:lt1>
        <a:sysClr val="window" lastClr="FFFFFF"/>
      </a:lt1>
      <a:dk2>
        <a:srgbClr val="DB0030"/>
      </a:dk2>
      <a:lt2>
        <a:srgbClr val="717073"/>
      </a:lt2>
      <a:accent1>
        <a:srgbClr val="009DDC"/>
      </a:accent1>
      <a:accent2>
        <a:srgbClr val="82D1F5"/>
      </a:accent2>
      <a:accent3>
        <a:srgbClr val="00B0DA"/>
      </a:accent3>
      <a:accent4>
        <a:srgbClr val="008ABF"/>
      </a:accent4>
      <a:accent5>
        <a:srgbClr val="00649D"/>
      </a:accent5>
      <a:accent6>
        <a:srgbClr val="8DC63F"/>
      </a:accent6>
      <a:hlink>
        <a:srgbClr val="0000FF"/>
      </a:hlink>
      <a:folHlink>
        <a:srgbClr val="800080"/>
      </a:folHlink>
    </a:clrScheme>
    <a:fontScheme name="Custom 4">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TRU 2010">
      <a:dk1>
        <a:sysClr val="windowText" lastClr="000000"/>
      </a:dk1>
      <a:lt1>
        <a:sysClr val="window" lastClr="FFFFFF"/>
      </a:lt1>
      <a:dk2>
        <a:srgbClr val="DB0030"/>
      </a:dk2>
      <a:lt2>
        <a:srgbClr val="717073"/>
      </a:lt2>
      <a:accent1>
        <a:srgbClr val="009DDC"/>
      </a:accent1>
      <a:accent2>
        <a:srgbClr val="82D1F5"/>
      </a:accent2>
      <a:accent3>
        <a:srgbClr val="00B0DA"/>
      </a:accent3>
      <a:accent4>
        <a:srgbClr val="008ABF"/>
      </a:accent4>
      <a:accent5>
        <a:srgbClr val="00649D"/>
      </a:accent5>
      <a:accent6>
        <a:srgbClr val="8DC63F"/>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RU 2010">
      <a:dk1>
        <a:sysClr val="windowText" lastClr="000000"/>
      </a:dk1>
      <a:lt1>
        <a:sysClr val="window" lastClr="FFFFFF"/>
      </a:lt1>
      <a:dk2>
        <a:srgbClr val="DB0030"/>
      </a:dk2>
      <a:lt2>
        <a:srgbClr val="717073"/>
      </a:lt2>
      <a:accent1>
        <a:srgbClr val="009DDC"/>
      </a:accent1>
      <a:accent2>
        <a:srgbClr val="82D1F5"/>
      </a:accent2>
      <a:accent3>
        <a:srgbClr val="00B0DA"/>
      </a:accent3>
      <a:accent4>
        <a:srgbClr val="008ABF"/>
      </a:accent4>
      <a:accent5>
        <a:srgbClr val="00649D"/>
      </a:accent5>
      <a:accent6>
        <a:srgbClr val="8DC63F"/>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4480</TotalTime>
  <Words>1906</Words>
  <Application>Microsoft Office PowerPoint</Application>
  <PresentationFormat>On-screen Show (4:3)</PresentationFormat>
  <Paragraphs>316</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Franklin Gothic Medium</vt:lpstr>
      <vt:lpstr>Franklin Gothic Book</vt:lpstr>
      <vt:lpstr>Cooper Std Black</vt:lpstr>
      <vt:lpstr>blank</vt:lpstr>
      <vt:lpstr>Slide 1</vt:lpstr>
      <vt:lpstr>Contents </vt:lpstr>
      <vt:lpstr>Fostering positive qualities among young girls</vt:lpstr>
      <vt:lpstr>Understanding the effect of the Girl Talk program</vt:lpstr>
      <vt:lpstr>115 online interviews among Girl Talk high school leaders</vt:lpstr>
      <vt:lpstr>Contents </vt:lpstr>
      <vt:lpstr>Girl Talk deemed a highly successful program! Special attention should be devoted to younger teen girls</vt:lpstr>
      <vt:lpstr>Contents </vt:lpstr>
      <vt:lpstr>High school leaders agree, Girl Talk has a positive impact on the lives of young girls </vt:lpstr>
      <vt:lpstr>Yet, high school leaders claim to benefit from the program as much as middle school participants do; older leaders find the most benefit in the program</vt:lpstr>
      <vt:lpstr>Being a Girl Talk leader has boosted their own self-esteem and equipped them with skills for success</vt:lpstr>
      <vt:lpstr>They enjoy feeling as though they are making a difference in someone’s life</vt:lpstr>
      <vt:lpstr>They admit it’s a big responsibility and time commitment…</vt:lpstr>
      <vt:lpstr>But, they take this responsibility very seriously, recognizing that their own choices can influence others Younger teen leaders are not as confident to say “no” to smoking, alcohol, and other risky behaviors</vt:lpstr>
      <vt:lpstr>Most feel adequately supported, though some express a desire for more training</vt:lpstr>
      <vt:lpstr>High school leaders feel responsible, happy, mature and confident about their role as a Girl Talk leader</vt:lpstr>
      <vt:lpstr>Their decision to become a Girl Talk leader was triggered by their own selfless desires</vt:lpstr>
      <vt:lpstr>Though most are happy with the way things are, some suggested stronger leadership and efforts to generate higher awareness of Girl Talk </vt:lpstr>
      <vt:lpstr>Contents </vt:lpstr>
      <vt:lpstr>High school leaders’ age and grade</vt:lpstr>
      <vt:lpstr>High school leaders’ ethnicity and time of participation in Girl Talk</vt:lpstr>
      <vt:lpstr>THANK YOU!</vt:lpstr>
    </vt:vector>
  </TitlesOfParts>
  <Company>TNS 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Girl Talk  Program Evaluation  Research Report</dc:title>
  <dc:creator>Oliver Pangborn (TRU)</dc:creator>
  <cp:lastModifiedBy>Kristi Sarmiento</cp:lastModifiedBy>
  <cp:revision>345</cp:revision>
  <dcterms:created xsi:type="dcterms:W3CDTF">2010-10-28T15:29:52Z</dcterms:created>
  <dcterms:modified xsi:type="dcterms:W3CDTF">2013-08-01T15:27:15Z</dcterms:modified>
</cp:coreProperties>
</file>